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  <p:sldMasterId id="2147483673" r:id="rId5"/>
    <p:sldMasterId id="2147483661" r:id="rId6"/>
  </p:sldMasterIdLst>
  <p:notesMasterIdLst>
    <p:notesMasterId r:id="rId37"/>
  </p:notesMasterIdLst>
  <p:sldIdLst>
    <p:sldId id="256" r:id="rId7"/>
    <p:sldId id="284" r:id="rId8"/>
    <p:sldId id="260" r:id="rId9"/>
    <p:sldId id="269" r:id="rId10"/>
    <p:sldId id="300" r:id="rId11"/>
    <p:sldId id="965" r:id="rId12"/>
    <p:sldId id="971" r:id="rId13"/>
    <p:sldId id="281" r:id="rId14"/>
    <p:sldId id="303" r:id="rId15"/>
    <p:sldId id="973" r:id="rId16"/>
    <p:sldId id="968" r:id="rId17"/>
    <p:sldId id="1246" r:id="rId18"/>
    <p:sldId id="1251" r:id="rId19"/>
    <p:sldId id="1255" r:id="rId20"/>
    <p:sldId id="1258" r:id="rId21"/>
    <p:sldId id="261" r:id="rId22"/>
    <p:sldId id="263" r:id="rId23"/>
    <p:sldId id="264" r:id="rId24"/>
    <p:sldId id="1248" r:id="rId25"/>
    <p:sldId id="1253" r:id="rId26"/>
    <p:sldId id="1256" r:id="rId27"/>
    <p:sldId id="267" r:id="rId28"/>
    <p:sldId id="1257" r:id="rId29"/>
    <p:sldId id="1252" r:id="rId30"/>
    <p:sldId id="280" r:id="rId31"/>
    <p:sldId id="976" r:id="rId32"/>
    <p:sldId id="262" r:id="rId33"/>
    <p:sldId id="975" r:id="rId34"/>
    <p:sldId id="1249" r:id="rId35"/>
    <p:sldId id="978" r:id="rId36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Novecento sans wide Book" panose="00000805000000000000" charset="0"/>
      <p:regular r:id="rId44"/>
      <p:bold r:id="rId45"/>
    </p:embeddedFont>
    <p:embeddedFont>
      <p:font typeface="Novecento sans wide Light" panose="00000705000000000000" charset="0"/>
      <p:regular r:id="rId46"/>
      <p:bold r:id="rId47"/>
    </p:embeddedFont>
    <p:embeddedFont>
      <p:font typeface="Novecento sans wide UltraLight" panose="00000705000000000000" charset="0"/>
      <p:bold r:id="rId48"/>
    </p:embeddedFont>
    <p:embeddedFont>
      <p:font typeface="Novecento Wide Normal" pitchFamily="50" charset="0"/>
      <p:regular r:id="rId49"/>
    </p:embeddedFont>
    <p:embeddedFont>
      <p:font typeface="Poppins Medium" panose="00000600000000000000" pitchFamily="2" charset="0"/>
      <p:regular r:id="rId50"/>
      <p:italic r:id="rId51"/>
    </p:embeddedFont>
    <p:embeddedFont>
      <p:font typeface="Segoe UI" panose="020B0502040204020203" pitchFamily="34" charset="0"/>
      <p:regular r:id="rId52"/>
      <p:bold r:id="rId53"/>
      <p:italic r:id="rId54"/>
      <p:boldItalic r:id="rId55"/>
    </p:embeddedFont>
    <p:embeddedFont>
      <p:font typeface="Segoe UI Light" panose="020B0502040204020203" pitchFamily="34" charset="0"/>
      <p:regular r:id="rId56"/>
      <p:italic r:id="rId5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0" userDrawn="1">
          <p15:clr>
            <a:srgbClr val="A4A3A4"/>
          </p15:clr>
        </p15:guide>
        <p15:guide id="2" pos="64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BF5"/>
    <a:srgbClr val="004DB6"/>
    <a:srgbClr val="4472C4"/>
    <a:srgbClr val="343E48"/>
    <a:srgbClr val="FFFFFF"/>
    <a:srgbClr val="5D6770"/>
    <a:srgbClr val="5B87DA"/>
    <a:srgbClr val="000000"/>
    <a:srgbClr val="E8EBF0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71" autoAdjust="0"/>
    <p:restoredTop sz="94660"/>
  </p:normalViewPr>
  <p:slideViewPr>
    <p:cSldViewPr snapToGrid="0" showGuides="1">
      <p:cViewPr varScale="1">
        <p:scale>
          <a:sx n="127" d="100"/>
          <a:sy n="127" d="100"/>
        </p:scale>
        <p:origin x="154" y="163"/>
      </p:cViewPr>
      <p:guideLst>
        <p:guide orient="horz" pos="1230"/>
        <p:guide pos="642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208"/>
    </p:cViewPr>
  </p:sorterViewPr>
  <p:notesViewPr>
    <p:cSldViewPr snapToGrid="0">
      <p:cViewPr varScale="1">
        <p:scale>
          <a:sx n="90" d="100"/>
          <a:sy n="90" d="100"/>
        </p:scale>
        <p:origin x="4075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2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2.xml"/><Relationship Id="rId51" Type="http://schemas.openxmlformats.org/officeDocument/2006/relationships/font" Target="fonts/font1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136262999863661E-2"/>
          <c:y val="3.7905955622572489E-3"/>
          <c:w val="0.94598302389893529"/>
          <c:h val="0.847662501643040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4DB6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B06-4D20-B124-2E7805C02404}"/>
              </c:ext>
            </c:extLst>
          </c:dPt>
          <c:dLbls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&gt;</a:t>
                    </a:r>
                    <a:fld id="{8AB8ACA8-9FD3-4691-9269-ABCB697E44FE}" type="VALUE">
                      <a:rPr lang="en-US" smtClean="0"/>
                      <a:pPr/>
                      <a:t>[VALEUR]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B06-4D20-B124-2E7805C024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4DB6"/>
                    </a:solidFill>
                    <a:latin typeface="+mn-lt"/>
                    <a:ea typeface="Gadugi" panose="020B0502040204020203" pitchFamily="34" charset="0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Feuil1!$A$2:$A$7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Objectif 2023</c:v>
                </c:pt>
              </c:strCache>
            </c:strRef>
          </c:cat>
          <c:val>
            <c:numRef>
              <c:f>Feuil1!$B$2:$B$7</c:f>
              <c:numCache>
                <c:formatCode>0.0</c:formatCode>
                <c:ptCount val="6"/>
                <c:pt idx="0">
                  <c:v>23.8</c:v>
                </c:pt>
                <c:pt idx="1">
                  <c:v>30.8</c:v>
                </c:pt>
                <c:pt idx="2">
                  <c:v>32.1</c:v>
                </c:pt>
                <c:pt idx="3">
                  <c:v>37</c:v>
                </c:pt>
                <c:pt idx="4">
                  <c:v>35.299999999999997</c:v>
                </c:pt>
                <c:pt idx="5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6-4D20-B124-2E7805C024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0"/>
        <c:overlap val="47"/>
        <c:axId val="832011552"/>
        <c:axId val="832007616"/>
      </c:barChart>
      <c:catAx>
        <c:axId val="832011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4DB6"/>
                </a:solidFill>
                <a:latin typeface="+mn-lt"/>
                <a:ea typeface="Gadugi" panose="020B0502040204020203" pitchFamily="34" charset="0"/>
                <a:cs typeface="+mn-cs"/>
              </a:defRPr>
            </a:pPr>
            <a:endParaRPr lang="fr-FR"/>
          </a:p>
        </c:txPr>
        <c:crossAx val="832007616"/>
        <c:crosses val="autoZero"/>
        <c:auto val="1"/>
        <c:lblAlgn val="ctr"/>
        <c:lblOffset val="100"/>
        <c:noMultiLvlLbl val="0"/>
      </c:catAx>
      <c:valAx>
        <c:axId val="832007616"/>
        <c:scaling>
          <c:orientation val="minMax"/>
          <c:min val="20"/>
        </c:scaling>
        <c:delete val="1"/>
        <c:axPos val="l"/>
        <c:numFmt formatCode="0.0" sourceLinked="1"/>
        <c:majorTickMark val="out"/>
        <c:minorTickMark val="none"/>
        <c:tickLblPos val="nextTo"/>
        <c:crossAx val="832011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Novecento Wide Normal" pitchFamily="50" charset="0"/>
          <a:ea typeface="Gadugi" panose="020B0502040204020203" pitchFamily="34" charset="0"/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EBITDA</c:v>
                </c:pt>
              </c:strCache>
            </c:strRef>
          </c:tx>
          <c:spPr>
            <a:solidFill>
              <a:srgbClr val="5D67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4DB6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Feuil1!$A$2:$A$6</c:f>
              <c:numCache>
                <c:formatCode>General</c:formatCode>
                <c:ptCount val="5"/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Feuil1!$B$2:$B$6</c:f>
              <c:numCache>
                <c:formatCode>0.0</c:formatCode>
                <c:ptCount val="5"/>
                <c:pt idx="0">
                  <c:v>-3.6</c:v>
                </c:pt>
                <c:pt idx="1">
                  <c:v>-2.4</c:v>
                </c:pt>
                <c:pt idx="2">
                  <c:v>-0.2</c:v>
                </c:pt>
                <c:pt idx="3">
                  <c:v>1.5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8B-4144-BFA2-D75BDFC4376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675237984"/>
        <c:axId val="1675236544"/>
      </c:barChart>
      <c:lineChart>
        <c:grouping val="standard"/>
        <c:varyColors val="0"/>
        <c:ser>
          <c:idx val="1"/>
          <c:order val="1"/>
          <c:tx>
            <c:strRef>
              <c:f>Feuil1!$C$1</c:f>
              <c:strCache>
                <c:ptCount val="1"/>
                <c:pt idx="0">
                  <c:v>Marge d'EBITDA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2288709643065849E-2"/>
                  <c:y val="-7.72060425459635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A8B-4144-BFA2-D75BDFC43763}"/>
                </c:ext>
              </c:extLst>
            </c:dLbl>
            <c:dLbl>
              <c:idx val="1"/>
              <c:layout>
                <c:manualLayout>
                  <c:x val="-2.8706635138929713E-2"/>
                  <c:y val="-6.47004882828126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A8B-4144-BFA2-D75BDFC43763}"/>
                </c:ext>
              </c:extLst>
            </c:dLbl>
            <c:dLbl>
              <c:idx val="2"/>
              <c:layout>
                <c:manualLayout>
                  <c:x val="2.3267068101827906E-2"/>
                  <c:y val="2.28383915592431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A8B-4144-BFA2-D75BDFC43763}"/>
                </c:ext>
              </c:extLst>
            </c:dLbl>
            <c:dLbl>
              <c:idx val="3"/>
              <c:layout>
                <c:manualLayout>
                  <c:x val="-2.2998363684035229E-2"/>
                  <c:y val="5.09758886513325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8B-4144-BFA2-D75BDFC43763}"/>
                </c:ext>
              </c:extLst>
            </c:dLbl>
            <c:dLbl>
              <c:idx val="4"/>
              <c:layout>
                <c:manualLayout>
                  <c:x val="-2.5360804740433299E-2"/>
                  <c:y val="4.7849500085544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A8B-4144-BFA2-D75BDFC437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Feuil1!$A$2:$A$6</c:f>
              <c:numCache>
                <c:formatCode>General</c:formatCode>
                <c:ptCount val="5"/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Feuil1!$C$2:$C$6</c:f>
              <c:numCache>
                <c:formatCode>0.0%</c:formatCode>
                <c:ptCount val="5"/>
                <c:pt idx="0">
                  <c:v>-0.152</c:v>
                </c:pt>
                <c:pt idx="1">
                  <c:v>-7.8E-2</c:v>
                </c:pt>
                <c:pt idx="2">
                  <c:v>-6.0000000000000001E-3</c:v>
                </c:pt>
                <c:pt idx="3">
                  <c:v>5.1999999999999998E-2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A8B-4144-BFA2-D75BDFC4376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71575056"/>
        <c:axId val="1171578416"/>
      </c:lineChart>
      <c:catAx>
        <c:axId val="1675237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4DB6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75236544"/>
        <c:crosses val="autoZero"/>
        <c:auto val="1"/>
        <c:lblAlgn val="ctr"/>
        <c:lblOffset val="100"/>
        <c:noMultiLvlLbl val="0"/>
      </c:catAx>
      <c:valAx>
        <c:axId val="1675236544"/>
        <c:scaling>
          <c:orientation val="minMax"/>
          <c:max val="2.5"/>
        </c:scaling>
        <c:delete val="0"/>
        <c:axPos val="l"/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75237984"/>
        <c:crosses val="autoZero"/>
        <c:crossBetween val="between"/>
      </c:valAx>
      <c:valAx>
        <c:axId val="1171578416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71575056"/>
        <c:crosses val="max"/>
        <c:crossBetween val="between"/>
      </c:valAx>
      <c:catAx>
        <c:axId val="1171575056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171578416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200204416258023"/>
          <c:y val="0.86098845574867766"/>
          <c:w val="0.23014045084118248"/>
          <c:h val="6.3978218672417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136262999863661E-2"/>
          <c:y val="3.7905955622572489E-3"/>
          <c:w val="0.94598302389893529"/>
          <c:h val="0.758269025569554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Ostéodensitométrie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B06-4D20-B124-2E7805C02404}"/>
              </c:ext>
            </c:extLst>
          </c:dPt>
          <c:dLbls>
            <c:dLbl>
              <c:idx val="5"/>
              <c:tx>
                <c:rich>
                  <a:bodyPr/>
                  <a:lstStyle/>
                  <a:p>
                    <a:fld id="{8AB8ACA8-9FD3-4691-9269-ABCB697E44FE}" type="VALUE">
                      <a:rPr lang="en-US" smtClean="0"/>
                      <a:pPr/>
                      <a:t>[VALEUR]</a:t>
                    </a:fld>
                    <a:endParaRPr lang="en-GB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B06-4D20-B124-2E7805C024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Gadugi" panose="020B0502040204020203" pitchFamily="34" charset="0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Feuil1!$A$2:$A$7</c:f>
              <c:strCache>
                <c:ptCount val="6"/>
                <c:pt idx="0">
                  <c:v>T1 2022</c:v>
                </c:pt>
                <c:pt idx="1">
                  <c:v>T1 2023</c:v>
                </c:pt>
                <c:pt idx="2">
                  <c:v>T2 2022</c:v>
                </c:pt>
                <c:pt idx="3">
                  <c:v>T2 2023</c:v>
                </c:pt>
                <c:pt idx="4">
                  <c:v>S1 2022</c:v>
                </c:pt>
                <c:pt idx="5">
                  <c:v>S1 2023</c:v>
                </c:pt>
              </c:strCache>
            </c:strRef>
          </c:cat>
          <c:val>
            <c:numRef>
              <c:f>Feuil1!$B$2:$B$7</c:f>
              <c:numCache>
                <c:formatCode>#\ ##0.0</c:formatCode>
                <c:ptCount val="6"/>
                <c:pt idx="0">
                  <c:v>1.4</c:v>
                </c:pt>
                <c:pt idx="1">
                  <c:v>2.4</c:v>
                </c:pt>
                <c:pt idx="2">
                  <c:v>1.5</c:v>
                </c:pt>
                <c:pt idx="3">
                  <c:v>1.8</c:v>
                </c:pt>
                <c:pt idx="4">
                  <c:v>2.9</c:v>
                </c:pt>
                <c:pt idx="5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6-4D20-B124-2E7805C02404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Radiologie</c:v>
                </c:pt>
              </c:strCache>
            </c:strRef>
          </c:tx>
          <c:spPr>
            <a:solidFill>
              <a:srgbClr val="004DB6"/>
            </a:solidFill>
            <a:ln>
              <a:noFill/>
            </a:ln>
            <a:effectLst/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Gadugi" panose="020B0502040204020203" pitchFamily="34" charset="0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Feuil1!$A$2:$A$7</c:f>
              <c:strCache>
                <c:ptCount val="6"/>
                <c:pt idx="0">
                  <c:v>T1 2022</c:v>
                </c:pt>
                <c:pt idx="1">
                  <c:v>T1 2023</c:v>
                </c:pt>
                <c:pt idx="2">
                  <c:v>T2 2022</c:v>
                </c:pt>
                <c:pt idx="3">
                  <c:v>T2 2023</c:v>
                </c:pt>
                <c:pt idx="4">
                  <c:v>S1 2022</c:v>
                </c:pt>
                <c:pt idx="5">
                  <c:v>S1 2023</c:v>
                </c:pt>
              </c:strCache>
            </c:strRef>
          </c:cat>
          <c:val>
            <c:numRef>
              <c:f>Feuil1!$C$2:$C$7</c:f>
              <c:numCache>
                <c:formatCode>#\ ##0.0</c:formatCode>
                <c:ptCount val="6"/>
                <c:pt idx="0">
                  <c:v>7.3</c:v>
                </c:pt>
                <c:pt idx="1">
                  <c:v>7.7</c:v>
                </c:pt>
                <c:pt idx="2">
                  <c:v>8</c:v>
                </c:pt>
                <c:pt idx="3">
                  <c:v>8.9</c:v>
                </c:pt>
                <c:pt idx="4">
                  <c:v>15.3</c:v>
                </c:pt>
                <c:pt idx="5">
                  <c:v>16.600000000000001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E1-481A-8EAF-D2BDA5A944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0"/>
        <c:overlap val="100"/>
        <c:axId val="832011552"/>
        <c:axId val="832007616"/>
      </c:barChart>
      <c:catAx>
        <c:axId val="832011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4DB6"/>
                </a:solidFill>
                <a:latin typeface="+mn-lt"/>
                <a:ea typeface="Gadugi" panose="020B0502040204020203" pitchFamily="34" charset="0"/>
                <a:cs typeface="+mn-cs"/>
              </a:defRPr>
            </a:pPr>
            <a:endParaRPr lang="fr-FR"/>
          </a:p>
        </c:txPr>
        <c:crossAx val="832007616"/>
        <c:crosses val="autoZero"/>
        <c:auto val="1"/>
        <c:lblAlgn val="ctr"/>
        <c:lblOffset val="100"/>
        <c:noMultiLvlLbl val="0"/>
      </c:catAx>
      <c:valAx>
        <c:axId val="832007616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extTo"/>
        <c:crossAx val="832011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941013436753248"/>
          <c:y val="0.92460838546648461"/>
          <c:w val="0.36884867003564853"/>
          <c:h val="6.5459007662185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ovecento Wide Normal" pitchFamily="50" charset="0"/>
              <a:ea typeface="Gadugi" panose="020B0502040204020203" pitchFamily="34" charset="0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Novecento Wide Normal" pitchFamily="50" charset="0"/>
          <a:ea typeface="Gadugi" panose="020B0502040204020203" pitchFamily="34" charset="0"/>
        </a:defRPr>
      </a:pPr>
      <a:endParaRPr lang="fr-FR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S1 2022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271-460D-9103-E2B959FE497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271-460D-9103-E2B959FE49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Feuil1!$A$2:$A$3</c:f>
              <c:strCache>
                <c:ptCount val="2"/>
                <c:pt idx="0">
                  <c:v>Radiologie</c:v>
                </c:pt>
                <c:pt idx="1">
                  <c:v>Ostéodensitométrie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271-460D-9103-E2B959FE497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5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fr-FR" sz="1200" b="1" i="0" u="none" strike="noStrike" kern="1200" spc="0" baseline="0" noProof="0">
              <a:solidFill>
                <a:srgbClr val="004DB6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2864857029803895"/>
          <c:y val="0.31340147233339244"/>
          <c:w val="0.54270315163905924"/>
          <c:h val="0.67726059630012958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Répartition du capital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387-416F-AD94-11EF075F3EA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387-416F-AD94-11EF075F3EA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64-4D62-9DE0-BB2E7ADC9F6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387-416F-AD94-11EF075F3EA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6692-4918-B279-0A73E0B3A8C4}"/>
              </c:ext>
            </c:extLst>
          </c:dPt>
          <c:dLbls>
            <c:dLbl>
              <c:idx val="0"/>
              <c:layout>
                <c:manualLayout>
                  <c:x val="-0.18928069827832592"/>
                  <c:y val="-2.31579239121793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87-416F-AD94-11EF075F3EA9}"/>
                </c:ext>
              </c:extLst>
            </c:dLbl>
            <c:dLbl>
              <c:idx val="1"/>
              <c:layout>
                <c:manualLayout>
                  <c:x val="-0.13360990466705361"/>
                  <c:y val="-0.1726508930206029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387-416F-AD94-11EF075F3EA9}"/>
                </c:ext>
              </c:extLst>
            </c:dLbl>
            <c:dLbl>
              <c:idx val="2"/>
              <c:layout>
                <c:manualLayout>
                  <c:x val="3.7113862407514883E-3"/>
                  <c:y val="-0.1991581456447421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64-4D62-9DE0-BB2E7ADC9F6E}"/>
                </c:ext>
              </c:extLst>
            </c:dLbl>
            <c:dLbl>
              <c:idx val="3"/>
              <c:layout>
                <c:manualLayout>
                  <c:x val="0.12989851842630204"/>
                  <c:y val="-0.152842297820383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387-416F-AD94-11EF075F3EA9}"/>
                </c:ext>
              </c:extLst>
            </c:dLbl>
            <c:dLbl>
              <c:idx val="4"/>
              <c:layout>
                <c:manualLayout>
                  <c:x val="0.25608565061185273"/>
                  <c:y val="-0.1389475434730759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692-4918-B279-0A73E0B3A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Feuil1!$A$2:$A$6</c:f>
              <c:strCache>
                <c:ptCount val="5"/>
                <c:pt idx="0">
                  <c:v>Samuel SANCERNI</c:v>
                </c:pt>
                <c:pt idx="1">
                  <c:v>Régis ROCHE</c:v>
                </c:pt>
                <c:pt idx="2">
                  <c:v>Autres</c:v>
                </c:pt>
                <c:pt idx="3">
                  <c:v>Auto-détention</c:v>
                </c:pt>
                <c:pt idx="4">
                  <c:v>Public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362560</c:v>
                </c:pt>
                <c:pt idx="1">
                  <c:v>273000</c:v>
                </c:pt>
                <c:pt idx="2">
                  <c:v>497944</c:v>
                </c:pt>
                <c:pt idx="3">
                  <c:v>1612065</c:v>
                </c:pt>
                <c:pt idx="4">
                  <c:v>12909513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64-4D62-9DE0-BB2E7ADC9F6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301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GB" sz="1200" b="1" i="0" u="none" strike="noStrike" kern="1200" spc="0" baseline="0">
              <a:solidFill>
                <a:srgbClr val="004DB6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2864857029803895"/>
          <c:y val="0.31340147233339244"/>
          <c:w val="0.54270315163905924"/>
          <c:h val="0.67726059630012958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Répartition des DDV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387-416F-AD94-11EF075F3EA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387-416F-AD94-11EF075F3EA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64-4D62-9DE0-BB2E7ADC9F6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387-416F-AD94-11EF075F3EA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72A3-4217-A76B-61B4105DA660}"/>
              </c:ext>
            </c:extLst>
          </c:dPt>
          <c:dLbls>
            <c:dLbl>
              <c:idx val="0"/>
              <c:layout>
                <c:manualLayout>
                  <c:x val="-0.17443515331531995"/>
                  <c:y val="-5.557901738923031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87-416F-AD94-11EF075F3EA9}"/>
                </c:ext>
              </c:extLst>
            </c:dLbl>
            <c:dLbl>
              <c:idx val="1"/>
              <c:layout>
                <c:manualLayout>
                  <c:x val="-4.4536634889017865E-2"/>
                  <c:y val="-0.1898949760798704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387-416F-AD94-11EF075F3EA9}"/>
                </c:ext>
              </c:extLst>
            </c:dLbl>
            <c:dLbl>
              <c:idx val="2"/>
              <c:layout>
                <c:manualLayout>
                  <c:x val="8.5361883537284231E-2"/>
                  <c:y val="-0.1528422978203834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64-4D62-9DE0-BB2E7ADC9F6E}"/>
                </c:ext>
              </c:extLst>
            </c:dLbl>
            <c:dLbl>
              <c:idx val="4"/>
              <c:layout>
                <c:manualLayout>
                  <c:x val="0.21526040196358634"/>
                  <c:y val="-4.16842630419227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2A3-4217-A76B-61B4105DA6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Feuil1!$A$2:$A$6</c:f>
              <c:strCache>
                <c:ptCount val="5"/>
                <c:pt idx="0">
                  <c:v>Samuel SANCERNI</c:v>
                </c:pt>
                <c:pt idx="1">
                  <c:v>Régis ROCHE</c:v>
                </c:pt>
                <c:pt idx="2">
                  <c:v>Autres</c:v>
                </c:pt>
                <c:pt idx="3">
                  <c:v>Auto-détention</c:v>
                </c:pt>
                <c:pt idx="4">
                  <c:v>Public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725120</c:v>
                </c:pt>
                <c:pt idx="1">
                  <c:v>546000</c:v>
                </c:pt>
                <c:pt idx="2">
                  <c:v>995888</c:v>
                </c:pt>
                <c:pt idx="4">
                  <c:v>12937942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64-4D62-9DE0-BB2E7ADC9F6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303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svg"/><Relationship Id="rId1" Type="http://schemas.openxmlformats.org/officeDocument/2006/relationships/image" Target="../media/image4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0.49502</cdr:x>
      <cdr:y>0.35299</cdr:y>
    </cdr:from>
    <cdr:to>
      <cdr:x>0.54505</cdr:x>
      <cdr:y>0.48617</cdr:y>
    </cdr:to>
    <cdr:pic>
      <cdr:nvPicPr>
        <cdr:cNvPr id="2" name="Graphique 6" descr="Flèche : incurvée dans le sens des aiguilles d’une montre avec un remplissage uni">
          <a:extLst xmlns:a="http://schemas.openxmlformats.org/drawingml/2006/main">
            <a:ext uri="{FF2B5EF4-FFF2-40B4-BE49-F238E27FC236}">
              <a16:creationId xmlns:a16="http://schemas.microsoft.com/office/drawing/2014/main" id="{57C24F5E-0B97-EDE2-C742-24C97162884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 rot="5400000">
          <a:off x="5054525" y="1354006"/>
          <a:ext cx="510862" cy="51086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0.47532</cdr:x>
      <cdr:y>0.25223</cdr:y>
    </cdr:from>
    <cdr:to>
      <cdr:x>0.53173</cdr:x>
      <cdr:y>0.39301</cdr:y>
    </cdr:to>
    <cdr:sp macro="" textlink="">
      <cdr:nvSpPr>
        <cdr:cNvPr id="3" name="Ellipse 2">
          <a:extLst xmlns:a="http://schemas.openxmlformats.org/drawingml/2006/main">
            <a:ext uri="{FF2B5EF4-FFF2-40B4-BE49-F238E27FC236}">
              <a16:creationId xmlns:a16="http://schemas.microsoft.com/office/drawing/2014/main" id="{6B96717A-A099-2471-A10A-E4331B5E475E}"/>
            </a:ext>
          </a:extLst>
        </cdr:cNvPr>
        <cdr:cNvSpPr/>
      </cdr:nvSpPr>
      <cdr:spPr>
        <a:xfrm xmlns:a="http://schemas.openxmlformats.org/drawingml/2006/main">
          <a:off x="4853427" y="967515"/>
          <a:ext cx="576000" cy="5400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2">
            <a:lumMod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none" lIns="0" tIns="0" rIns="0" bIns="0" rtlCol="0" anchor="ctr"/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400" b="1" dirty="0">
              <a:solidFill>
                <a:schemeClr val="bg1"/>
              </a:solidFill>
            </a:rPr>
            <a:t>+13%</a:t>
          </a:r>
        </a:p>
      </cdr:txBody>
    </cdr:sp>
  </cdr:relSizeAnchor>
  <cdr:relSizeAnchor xmlns:cdr="http://schemas.openxmlformats.org/drawingml/2006/chartDrawing">
    <cdr:from>
      <cdr:x>0.79868</cdr:x>
      <cdr:y>0.33742</cdr:y>
    </cdr:from>
    <cdr:to>
      <cdr:x>0.85509</cdr:x>
      <cdr:y>0.4782</cdr:y>
    </cdr:to>
    <cdr:sp macro="" textlink="">
      <cdr:nvSpPr>
        <cdr:cNvPr id="4" name="Ellipse 3">
          <a:extLst xmlns:a="http://schemas.openxmlformats.org/drawingml/2006/main">
            <a:ext uri="{FF2B5EF4-FFF2-40B4-BE49-F238E27FC236}">
              <a16:creationId xmlns:a16="http://schemas.microsoft.com/office/drawing/2014/main" id="{2FD71469-E7B3-858E-FC43-E0146CD0C9CC}"/>
            </a:ext>
          </a:extLst>
        </cdr:cNvPr>
        <cdr:cNvSpPr/>
      </cdr:nvSpPr>
      <cdr:spPr>
        <a:xfrm xmlns:a="http://schemas.openxmlformats.org/drawingml/2006/main">
          <a:off x="8155113" y="1294285"/>
          <a:ext cx="576000" cy="5400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004DB6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none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600" b="1" dirty="0">
              <a:solidFill>
                <a:srgbClr val="004DB6"/>
              </a:solidFill>
            </a:rPr>
            <a:t>+8%</a:t>
          </a:r>
        </a:p>
      </cdr:txBody>
    </cdr:sp>
  </cdr:relSizeAnchor>
  <cdr:relSizeAnchor xmlns:cdr="http://schemas.openxmlformats.org/drawingml/2006/chartDrawing">
    <cdr:from>
      <cdr:x>0.79936</cdr:x>
      <cdr:y>0.61714</cdr:y>
    </cdr:from>
    <cdr:to>
      <cdr:x>0.85577</cdr:x>
      <cdr:y>0.75791</cdr:y>
    </cdr:to>
    <cdr:sp macro="" textlink="">
      <cdr:nvSpPr>
        <cdr:cNvPr id="5" name="Ellipse 4">
          <a:extLst xmlns:a="http://schemas.openxmlformats.org/drawingml/2006/main">
            <a:ext uri="{FF2B5EF4-FFF2-40B4-BE49-F238E27FC236}">
              <a16:creationId xmlns:a16="http://schemas.microsoft.com/office/drawing/2014/main" id="{982F8D11-9621-82DE-2613-4A6FB5D4272C}"/>
            </a:ext>
          </a:extLst>
        </cdr:cNvPr>
        <cdr:cNvSpPr/>
      </cdr:nvSpPr>
      <cdr:spPr>
        <a:xfrm xmlns:a="http://schemas.openxmlformats.org/drawingml/2006/main">
          <a:off x="8162147" y="2367247"/>
          <a:ext cx="576000" cy="5400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accent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none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600" b="1" dirty="0">
              <a:solidFill>
                <a:schemeClr val="accent2"/>
              </a:solidFill>
            </a:rPr>
            <a:t>+46%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7037E-5200-4459-BFE2-97D2B1BA7AA2}" type="datetimeFigureOut">
              <a:rPr lang="fr-FR" smtClean="0"/>
              <a:t>21/09/2023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CEC6E-C33C-47A9-ACC6-5FB3AF3BD9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20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B07FF4-502D-D094-2774-0B00CB88C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356350"/>
            <a:ext cx="5928573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94F2A6-CAD3-792F-FC23-19B079428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06B3E08-D327-3867-C2CA-7D5BDBD1F6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r="4803"/>
          <a:stretch/>
        </p:blipFill>
        <p:spPr>
          <a:xfrm>
            <a:off x="-1" y="980830"/>
            <a:ext cx="5928574" cy="2448169"/>
          </a:xfrm>
          <a:prstGeom prst="rect">
            <a:avLst/>
          </a:prstGeom>
        </p:spPr>
      </p:pic>
      <p:pic>
        <p:nvPicPr>
          <p:cNvPr id="2" name="Image 1" descr="Une image contenant texte, intérieur, mur, conception&#10;&#10;Description générée automatiquement">
            <a:extLst>
              <a:ext uri="{FF2B5EF4-FFF2-40B4-BE49-F238E27FC236}">
                <a16:creationId xmlns:a16="http://schemas.microsoft.com/office/drawing/2014/main" id="{53D3E651-7B8F-5118-254E-494673A07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09" r="16004"/>
          <a:stretch/>
        </p:blipFill>
        <p:spPr>
          <a:xfrm>
            <a:off x="5928574" y="0"/>
            <a:ext cx="6263426" cy="6858000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7ACD8C8-673F-1B47-3E61-E0771331A2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3448470"/>
            <a:ext cx="5929200" cy="102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en-GB" sz="2800" b="1" kern="1200" dirty="0">
                <a:solidFill>
                  <a:srgbClr val="343E48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619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439923-DD42-38FA-969E-E2EEEFBF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6D2E50C-4577-17A7-8E92-CD6BAE8047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3C1BE4-230D-7AF5-48C2-DA491E933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5EE9313-095F-6188-BE4B-011BA2684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202240D-A511-4117-0534-AB43B4EA3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4E16EC6-D002-9A94-B76D-441D27701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743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0ECCE2-E377-1DD6-4F80-C602D60BC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C74653F-955F-99E4-1FAB-1175D5DA0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F0D651-0B50-F2C5-F313-4BE865D74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43A355-ACF3-F520-2AA8-CCF878E76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662A6E-AC6E-A657-977A-099CE46F7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1082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734673B-F183-52BB-86B8-8E1E95EF02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6AC6E32-E48A-C8A4-5794-E849306C80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BE3A1C-CC7A-2DC1-F408-71759BE254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751C76-FEE3-57D3-FB10-13A28C39C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BBE2E4-D500-B0BD-7266-6462C3EFA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8851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621C37-AEBE-3D47-6ED0-6470E8347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73FEEE4-1417-DC4C-FE74-ED3807BA95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2E14DE-0A94-E4B4-2135-6E693E815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15E17D-3FE3-6490-A2F9-D14759C9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389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onne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0"/>
          <p:cNvSpPr>
            <a:spLocks noGrp="1"/>
          </p:cNvSpPr>
          <p:nvPr>
            <p:ph type="body" sz="quarter" idx="15" hasCustomPrompt="1"/>
          </p:nvPr>
        </p:nvSpPr>
        <p:spPr>
          <a:xfrm>
            <a:off x="1730375" y="180000"/>
            <a:ext cx="8729620" cy="476250"/>
          </a:xfrm>
          <a:prstGeom prst="rect">
            <a:avLst/>
          </a:prstGeom>
        </p:spPr>
        <p:txBody>
          <a:bodyPr lIns="0" tIns="0" rIns="0" bIns="46800" anchor="b" anchorCtr="1">
            <a:normAutofit/>
          </a:bodyPr>
          <a:lstStyle>
            <a:lvl1pPr marL="0" indent="0" algn="ctr">
              <a:buNone/>
              <a:defRPr sz="2600" b="1" i="0" cap="all" spc="600" baseline="0">
                <a:solidFill>
                  <a:srgbClr val="004DB6"/>
                </a:solidFill>
                <a:latin typeface="Novecento sans wide Book" charset="0"/>
                <a:ea typeface="Novecento sans wide Book" charset="0"/>
                <a:cs typeface="Novecento sans wide Book" charset="0"/>
              </a:defRPr>
            </a:lvl1pPr>
            <a:lvl2pPr>
              <a:defRPr b="1" i="0">
                <a:latin typeface="Novecento sans wide Book" charset="0"/>
                <a:ea typeface="Novecento sans wide Book" charset="0"/>
                <a:cs typeface="Novecento sans wide Book" charset="0"/>
              </a:defRPr>
            </a:lvl2pPr>
            <a:lvl3pPr>
              <a:defRPr b="1" i="0">
                <a:latin typeface="Novecento sans wide Book" charset="0"/>
                <a:ea typeface="Novecento sans wide Book" charset="0"/>
                <a:cs typeface="Novecento sans wide Book" charset="0"/>
              </a:defRPr>
            </a:lvl3pPr>
            <a:lvl4pPr>
              <a:defRPr b="1" i="0">
                <a:latin typeface="Novecento sans wide Book" charset="0"/>
                <a:ea typeface="Novecento sans wide Book" charset="0"/>
                <a:cs typeface="Novecento sans wide Book" charset="0"/>
              </a:defRPr>
            </a:lvl4pPr>
            <a:lvl5pPr>
              <a:defRPr b="1" i="0">
                <a:latin typeface="Novecento sans wide Book" charset="0"/>
                <a:ea typeface="Novecento sans wide Book" charset="0"/>
                <a:cs typeface="Novecento sans wide Book" charset="0"/>
              </a:defRPr>
            </a:lvl5pPr>
          </a:lstStyle>
          <a:p>
            <a:pPr lvl="0"/>
            <a:r>
              <a:rPr lang="fr-FR" dirty="0"/>
              <a:t>Titre de la diapo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1" hasCustomPrompt="1"/>
          </p:nvPr>
        </p:nvSpPr>
        <p:spPr>
          <a:xfrm>
            <a:off x="227012" y="1125538"/>
            <a:ext cx="11737975" cy="5507037"/>
          </a:xfrm>
          <a:prstGeom prst="rect">
            <a:avLst/>
          </a:prstGeom>
        </p:spPr>
        <p:txBody>
          <a:bodyPr lIns="0" tIns="0" rIns="0" bIns="0" numCol="3" spcCol="432000"/>
          <a:lstStyle>
            <a:lvl1pPr marL="0" indent="0" algn="l">
              <a:lnSpc>
                <a:spcPts val="2400"/>
              </a:lnSpc>
              <a:spcBef>
                <a:spcPts val="1400"/>
              </a:spcBef>
              <a:buFontTx/>
              <a:buNone/>
              <a:defRPr sz="1500" b="0" i="0" baseline="0">
                <a:solidFill>
                  <a:srgbClr val="004DB6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457200" indent="0" algn="just">
              <a:buFontTx/>
              <a:buNone/>
              <a:defRPr sz="1400" b="0" i="0"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 algn="just">
              <a:buFontTx/>
              <a:buNone/>
              <a:defRPr sz="1400" b="0" i="0"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 algn="just">
              <a:buFontTx/>
              <a:buNone/>
              <a:defRPr sz="1400" b="0" i="0"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 algn="just">
              <a:buFontTx/>
              <a:buNone/>
              <a:defRPr sz="1400" b="0" i="0"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fr-FR" dirty="0"/>
              <a:t>Votre texte</a:t>
            </a:r>
          </a:p>
        </p:txBody>
      </p:sp>
    </p:spTree>
    <p:extLst>
      <p:ext uri="{BB962C8B-B14F-4D97-AF65-F5344CB8AC3E}">
        <p14:creationId xmlns:p14="http://schemas.microsoft.com/office/powerpoint/2010/main" val="2522362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AC1160-48D5-9889-606A-9823DE758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35623A-AFD0-3DD3-4C0C-65316680D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3D80B4-06C1-FA25-73A2-D7179164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B84343-1FFA-68B4-F0FC-304B859BE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CFBBEB-575F-72C7-1CF5-6FDE10A24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25FD-7F88-4B1C-B48F-9D06FB2DF7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524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7BB4F6-E9A2-A672-A54A-056B1903E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DF3B6F-6FAE-DA95-8DD0-CE679DE88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941041-33A1-6C5D-51D3-D338F2716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F57496-366C-A58E-F7CF-F9BA4CC6B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0FFB41-3561-2556-9E10-82DCF63E9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25FD-7F88-4B1C-B48F-9D06FB2DF7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5310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B74DC6-3BEF-92D4-2619-FB96DE72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CB2E6E-2C07-5AEE-EFED-747C91431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7ADD42-334F-8BCE-5C79-41518A239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29B6EC-BDAC-B2AF-6CC3-5085021DD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BFAF45-2FC6-8EED-BDF9-636655D54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25FD-7F88-4B1C-B48F-9D06FB2DF7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487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DAED64-0C2F-D58A-B6DB-9550D537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7FA0CB-338C-B500-AAEF-1BB2E9E49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D4F8F1E-ADD3-DA6E-73F2-9ED1FF594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1D8A69-DE53-2BA5-F1BE-1EF3A260E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81196F4-364F-EC71-DEB5-0FE1CFE13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CB5A0EF-75B2-A51D-5FC5-53A4821F1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25FD-7F88-4B1C-B48F-9D06FB2DF7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0150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075E3-E39A-EA64-1815-DAB6FDDE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4A4E8B-5DC0-46B6-5642-074C0D503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F8005E-46B3-D25E-4315-CFF988D3F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2A8292A-CB1B-5A7F-F55E-DF208A472E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389D9FA-9C8E-7586-F33A-4CF6508E3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84C579C-1B96-96A8-94D7-36AE65A9F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7B21EA-D120-8919-A320-46F4605D4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AB8D902-E459-12E9-010E-C13DBA1A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25FD-7F88-4B1C-B48F-9D06FB2DF7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704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E0DF549-5075-8971-FF89-B16447E71530}"/>
              </a:ext>
            </a:extLst>
          </p:cNvPr>
          <p:cNvSpPr/>
          <p:nvPr userDrawn="1"/>
        </p:nvSpPr>
        <p:spPr>
          <a:xfrm>
            <a:off x="1115235" y="772040"/>
            <a:ext cx="1274167" cy="3547406"/>
          </a:xfrm>
          <a:prstGeom prst="roundRect">
            <a:avLst>
              <a:gd name="adj" fmla="val 12692"/>
            </a:avLst>
          </a:prstGeom>
          <a:solidFill>
            <a:srgbClr val="004DB6"/>
          </a:solidFill>
          <a:ln>
            <a:noFill/>
          </a:ln>
          <a:effectLst>
            <a:outerShdw blurRad="165100" dist="1016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F28CCFD-C7FA-8120-D674-015B96190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E2A0FAC-696E-8C19-FF21-F9C634DDA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6E13B-3A9B-D074-5411-F77C3E5C1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112" y="6355741"/>
            <a:ext cx="2743200" cy="365125"/>
          </a:xfrm>
        </p:spPr>
        <p:txBody>
          <a:bodyPr/>
          <a:lstStyle/>
          <a:p>
            <a:fld id="{CF93498C-E03F-42C4-9221-FCF7095AA139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Espace réservé du texte 25">
            <a:extLst>
              <a:ext uri="{FF2B5EF4-FFF2-40B4-BE49-F238E27FC236}">
                <a16:creationId xmlns:a16="http://schemas.microsoft.com/office/drawing/2014/main" id="{11549E1C-1308-01E2-EE89-31128D4D7D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55473" y="4534852"/>
            <a:ext cx="2346960" cy="11315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500">
                <a:solidFill>
                  <a:schemeClr val="bg1"/>
                </a:solidFill>
                <a:latin typeface="Novecento Wide Normal" pitchFamily="50" charset="0"/>
              </a:defRPr>
            </a:lvl1pPr>
          </a:lstStyle>
          <a:p>
            <a:r>
              <a:rPr lang="en-GB" dirty="0"/>
              <a:t>01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CB983C4-88CA-FA30-9B2D-05A0E211C9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84" y="6271922"/>
            <a:ext cx="1759909" cy="660032"/>
          </a:xfrm>
          <a:prstGeom prst="rect">
            <a:avLst/>
          </a:prstGeom>
        </p:spPr>
      </p:pic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C4990C2B-801A-A2FF-2656-4D651DD863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12125" y="3343275"/>
            <a:ext cx="3168649" cy="4072133"/>
          </a:xfrm>
          <a:prstGeom prst="roundRect">
            <a:avLst>
              <a:gd name="adj" fmla="val 11528"/>
            </a:avLst>
          </a:prstGeom>
          <a:solidFill>
            <a:srgbClr val="004DB6"/>
          </a:solidFill>
        </p:spPr>
        <p:txBody>
          <a:bodyPr lIns="36000" tIns="360000" rIns="36000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8651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A03310-77AD-01F9-8215-4E1979AA9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CEA0ECA-4FAA-3A41-154E-2C6D78BA1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9C70865-3076-8C80-5576-D571A5A26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6E77B4-0B7D-A4D1-0D81-7C2B02194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25FD-7F88-4B1C-B48F-9D06FB2DF7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2323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A8162DB-6EE2-D870-BC57-49838F9E6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D2D2C0-1C38-4A2C-C981-1401F8C2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03C147-B0A4-CBA9-E6BA-999FECF38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25FD-7F88-4B1C-B48F-9D06FB2DF7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9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23D5E0-C325-DA87-D7DA-9C5C2107C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6AFD7D-260F-8ACA-E23B-A2AD2759D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D0CD00C-7A06-8340-1125-EF4683AF5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36E3EC-5680-FCE2-6BB0-659B336C6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13CB94-B7EC-DB8E-0A18-39FC1D1C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03F559-DB6F-5EB6-3625-87A197E8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25FD-7F88-4B1C-B48F-9D06FB2DF7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9618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14D39C-28B7-9B01-D709-CA690BF3B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2A89730-6D1A-928B-7386-593BBC99D4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35DD699-652D-EEF3-58BC-1DB5C1D37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7F902D-5185-B694-6961-5934452F6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56EF195-040A-ACEF-4EC4-938F7BA20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7DA5B3E-6373-3724-11A6-187A52EC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25FD-7F88-4B1C-B48F-9D06FB2DF7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210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94344C-8EE0-294D-E81D-CE8268FEB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71213E2-D50F-D51A-70F4-2EDC9FD27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5895EE-DF9D-F41A-4C81-6EFED916C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905F05-E100-9D72-FD83-8E7BD9138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7FE3B4-64F5-5D17-AD46-AC57DD32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25FD-7F88-4B1C-B48F-9D06FB2DF7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9410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615C1EB-809D-EA8E-C944-5F6010EBB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7CDDF50-DA1C-1569-F2F8-D423BF68A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66BD31-E601-9254-91AA-83F313EB4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872680-D8CF-8348-D14F-B86F10264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DA347E-F046-BDBA-17FA-F96219FFF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325FD-7F88-4B1C-B48F-9D06FB2DF7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11603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7841FD-6FEA-829B-5D6F-BA0694109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3531680-FBAD-67CC-97C6-FB6C846800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EB0CDA-799B-4EB8-4EFD-23827D211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C7F32E-433E-91B9-1959-2C34B01C0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34D610-748E-EFEA-8748-8045144E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BFB3-818E-4152-A811-5447B0F3D1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4241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5A406F-09FE-2A53-FF9B-1F69D2774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20BAB8-37E2-B4A2-3353-72671F951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F78CEA-5052-8A60-688B-ED329579E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5792A3-C3A8-D2C0-A6F7-67C49ABD6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EFACFB-C348-93C6-6967-4F7D83158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BFB3-818E-4152-A811-5447B0F3D1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21573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72C6CB-BA64-082D-A530-78ED56466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529295-72BB-8153-13C5-E01AC7E86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FB5C27-9E63-DF4D-9A89-29FA94400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379A2C-3984-2DB7-8490-E421B373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880DBB-F322-9D51-AB28-1EFF45C65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BFB3-818E-4152-A811-5447B0F3D1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5638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295A76-6494-1AF0-1839-480CDB078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578CE6-D4B2-5D7A-DEDE-5BE720BDB9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5AC5D3-5B79-4232-2006-5CA133007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4466D46-6F1E-9AD0-D682-BDDFA6043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51404E2-A025-0F74-8C56-C3E2E030F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2C5C5A-61E7-14FC-8126-2C137D1B5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BFB3-818E-4152-A811-5447B0F3D1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1395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610EA4A4-9D3C-2EE0-89D3-9E636262D0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84" y="6271922"/>
            <a:ext cx="1759909" cy="660032"/>
          </a:xfrm>
          <a:prstGeom prst="rect">
            <a:avLst/>
          </a:prstGeom>
        </p:spPr>
      </p:pic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54DAF1FC-5C2F-4628-08B9-A11AA2163EAE}"/>
              </a:ext>
            </a:extLst>
          </p:cNvPr>
          <p:cNvSpPr txBox="1">
            <a:spLocks/>
          </p:cNvSpPr>
          <p:nvPr userDrawn="1"/>
        </p:nvSpPr>
        <p:spPr>
          <a:xfrm>
            <a:off x="442137" y="316840"/>
            <a:ext cx="11421010" cy="655200"/>
          </a:xfrm>
          <a:prstGeom prst="roundRect">
            <a:avLst/>
          </a:prstGeom>
          <a:solidFill>
            <a:srgbClr val="343E48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7B682533-88A7-19C3-3F1B-1261D241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112" y="6355741"/>
            <a:ext cx="2743200" cy="365125"/>
          </a:xfrm>
        </p:spPr>
        <p:txBody>
          <a:bodyPr/>
          <a:lstStyle/>
          <a:p>
            <a:fld id="{CF93498C-E03F-42C4-9221-FCF7095AA139}" type="slidenum">
              <a:rPr lang="fr-FR" smtClean="0"/>
              <a:pPr/>
              <a:t>‹N°›</a:t>
            </a:fld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1853C9F-EF6D-0E59-11EE-999A60AA70EF}"/>
              </a:ext>
            </a:extLst>
          </p:cNvPr>
          <p:cNvSpPr txBox="1">
            <a:spLocks/>
          </p:cNvSpPr>
          <p:nvPr userDrawn="1"/>
        </p:nvSpPr>
        <p:spPr>
          <a:xfrm>
            <a:off x="334187" y="215240"/>
            <a:ext cx="11421010" cy="655154"/>
          </a:xfrm>
          <a:prstGeom prst="roundRect">
            <a:avLst/>
          </a:prstGeom>
          <a:solidFill>
            <a:srgbClr val="004DB6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200" noProof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D9B6A45-E670-8F02-A8A0-BE9CCE0E0E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137" y="215240"/>
            <a:ext cx="11133913" cy="6551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Novecento Wide Normal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noProof="0" dirty="0"/>
              <a:t>Cliquez pour modifier les</a:t>
            </a:r>
          </a:p>
        </p:txBody>
      </p:sp>
    </p:spTree>
    <p:extLst>
      <p:ext uri="{BB962C8B-B14F-4D97-AF65-F5344CB8AC3E}">
        <p14:creationId xmlns:p14="http://schemas.microsoft.com/office/powerpoint/2010/main" val="26226054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5A168D-4E4F-E076-457D-2D234D607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11593F-FD01-22B8-D402-E5B1B173E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524EAFD-F072-38C5-1FDC-9CFF96E1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E8A833F-4C07-66F1-FFA3-7C31DF2CC4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9752B41-4187-7A93-C6F6-4766AA675A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B1067BE-2765-D3F0-ACE6-22DAAA737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D062FCF-99A0-9FF8-D289-A8338DB76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674E92E-F7E0-0E3E-2E76-C8A9FFBA6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BFB3-818E-4152-A811-5447B0F3D1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7008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FEAC83-BE45-3D7D-3F52-33DCF8A4F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32413A2-0CC5-2079-72B7-D983D9C38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8B5A0CA-8439-BA8A-C8E0-3733BF66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C042372-DB3A-583A-3887-129BC9489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BFB3-818E-4152-A811-5447B0F3D1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697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A8B4FDA-01B6-78F4-86F0-0A5D162B8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55828EA-E5B3-D766-B802-91C42BBF1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540458-18E3-B718-54E4-FB2CFA858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BFB3-818E-4152-A811-5447B0F3D1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9684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04174-348A-6826-0075-721A6909B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713E9A-DAC3-ABB9-7A1B-7A4918D77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7D632F-D541-C955-4F15-3390DAFAD4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5334496-A481-DD94-BEF9-9A074691E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B4A2F85-0CFA-8FF0-E955-412BE1918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C431BB-4291-8B84-6A2E-6CDA52124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BFB3-818E-4152-A811-5447B0F3D1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7716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CECFC7-F762-3570-A996-C9967B99B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5C574C9-D9B9-8EF2-1986-70B73974CD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DF01B8-6F85-0E7F-643F-E4661A81F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78A3D4-BD9E-517B-B472-C716D5E2A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C05E46C-B634-EC60-F2C8-0B8708496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527C78-6C12-0A5B-0189-3C50A831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BFB3-818E-4152-A811-5447B0F3D1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95761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E843C7-731B-C167-5D75-E4A765DA9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649DD83-85A4-6931-298B-AC6ECCEF9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40BBF2-9B48-8EFB-AFA8-F4B6F2BB1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43C008-EB0A-17EC-30EC-956CE837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4341A8-B14F-5B42-FD1C-C7726B9DA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BFB3-818E-4152-A811-5447B0F3D1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0746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A7E5BC3-E3DF-E1BC-0A38-1B7FB23229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B04B99B-A121-04CE-8354-58C6DCBA6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5017C3-BE46-C609-B4B1-4643B6789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71C8B4-47E5-1265-2585-764B37F3E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DCEEAB-8627-D4E5-2F65-ADBC955D3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2BFB3-818E-4152-A811-5447B0F3D1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8526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F533F2-FB36-30D0-9EEE-3C3C86982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485DBB-13DD-944A-BE5A-0F515348C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327F22-9439-2FAC-48B7-F33DDC7425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8B4D95-1202-A8A6-CEC2-05DA6D636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C286A96B-8C85-CA4F-3684-2A64577DD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112" y="6355741"/>
            <a:ext cx="2743200" cy="365125"/>
          </a:xfrm>
        </p:spPr>
        <p:txBody>
          <a:bodyPr/>
          <a:lstStyle/>
          <a:p>
            <a:fld id="{CF93498C-E03F-42C4-9221-FCF7095AA1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0912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6D6529-FEA4-CBC2-18E2-AFEC5C37A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3D9619-80E8-3E91-B2B5-BD15A2BA2C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2D24E2A-CD96-4B3B-C507-61EA332D23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4209D4-104D-FAFB-D504-3970AF1A6B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2716D1A-D5B1-C04F-811D-14EB0480E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2036EB88-6C89-CFD5-C17F-72BB4235F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112" y="6355741"/>
            <a:ext cx="2743200" cy="365125"/>
          </a:xfrm>
        </p:spPr>
        <p:txBody>
          <a:bodyPr/>
          <a:lstStyle/>
          <a:p>
            <a:fld id="{CF93498C-E03F-42C4-9221-FCF7095AA1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7447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15E649-2E9C-95D5-10F0-2C7950E4C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1A17C5-0AC4-72F1-F014-26EA260F7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1737642-D8E1-FC71-7CF2-B63363CB9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008DA1D-FCA6-1C20-5761-4600105CFF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FF61862-BF9C-752A-8564-C0F7FB9EBC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80848B8-90E6-E561-F2F2-0988E5F5F1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0846D78-67E4-A247-72D0-A3A9B6183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A182B97-0C19-44C4-A641-84E699F8F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3096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B9A5AF-08B2-B719-1979-5FA6360AC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A1D5E23-146B-4685-60BD-D35B4743A4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5C7B05-3F4A-F7BC-58AD-21CDD9214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180B520-FDA7-56E9-C52D-ABE154CDD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127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D3D5145-52FC-655D-FE61-4CC2FBEF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E03653-D663-D5EE-998A-9020E4509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E7442D-A20E-2A52-7E70-78653E2B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5268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374972-3C8F-809D-FC1E-C3D3E3171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34DF9D-4E4D-6E61-620E-AACEEDB33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9E1A0C-126A-FE1F-2DE0-34A87EE1F7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06DBCE-FE2E-73A9-EF95-FA4C72533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998028E-EA01-5CDE-AB48-A869A21E1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290B16F-3562-5D0C-0557-016C385E3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32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1C8DCB-F370-C62B-59E0-1E4CB6CB7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3498C-E03F-42C4-9221-FCF7095AA13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357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8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F7757C3-6214-D510-B33D-AE76CAFBA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E4BB38-7467-CEF8-0AB0-B3D63C94C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490D23-D9B5-0E3B-13EB-394AFC8BBC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5B3223-5A06-120D-DAF7-AC70AD715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FAACC6-DD9D-8FF4-618A-7609238FA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325FD-7F88-4B1C-B48F-9D06FB2DF7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34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0474BE5-6F8F-021D-B2F3-57424CECD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486494-38C9-5772-5DD1-1A65ACB18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4510D1-B9A8-33C1-1618-103D048D69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448985-9998-9309-04CB-84461EB44D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171418-5473-232D-33D4-68DF164CF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2BFB3-818E-4152-A811-5447B0F3D1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40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4.xml"/><Relationship Id="rId4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jpe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Relationship Id="rId1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svg"/><Relationship Id="rId3" Type="http://schemas.openxmlformats.org/officeDocument/2006/relationships/image" Target="../media/image87.svg"/><Relationship Id="rId7" Type="http://schemas.openxmlformats.org/officeDocument/2006/relationships/image" Target="../media/image89.svg"/><Relationship Id="rId12" Type="http://schemas.openxmlformats.org/officeDocument/2006/relationships/image" Target="../media/image9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16.svg"/><Relationship Id="rId10" Type="http://schemas.openxmlformats.org/officeDocument/2006/relationships/image" Target="../media/image92.png"/><Relationship Id="rId4" Type="http://schemas.openxmlformats.org/officeDocument/2006/relationships/image" Target="../media/image15.png"/><Relationship Id="rId9" Type="http://schemas.openxmlformats.org/officeDocument/2006/relationships/image" Target="../media/image9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png"/><Relationship Id="rId3" Type="http://schemas.openxmlformats.org/officeDocument/2006/relationships/image" Target="../media/image69.sv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image" Target="../media/image109.sv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png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jpeg"/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12" Type="http://schemas.openxmlformats.org/officeDocument/2006/relationships/image" Target="../media/image20.png"/><Relationship Id="rId2" Type="http://schemas.openxmlformats.org/officeDocument/2006/relationships/image" Target="../media/image24.emf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11" Type="http://schemas.openxmlformats.org/officeDocument/2006/relationships/image" Target="../media/image19.png"/><Relationship Id="rId5" Type="http://schemas.openxmlformats.org/officeDocument/2006/relationships/image" Target="../media/image27.png"/><Relationship Id="rId15" Type="http://schemas.openxmlformats.org/officeDocument/2006/relationships/image" Target="../media/image22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Relationship Id="rId1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5.sv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9F39DAE-3F41-4232-9115-CE6A133E74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Résultats du 1</a:t>
            </a:r>
            <a:r>
              <a:rPr lang="fr-FR" baseline="30000" dirty="0"/>
              <a:t>er</a:t>
            </a:r>
            <a:r>
              <a:rPr lang="fr-FR" dirty="0"/>
              <a:t> semestre 2023</a:t>
            </a:r>
          </a:p>
        </p:txBody>
      </p:sp>
      <p:pic>
        <p:nvPicPr>
          <p:cNvPr id="3" name="Image 2" descr="Une image contenant habits, chaussures, personne&#10;&#10;Description générée automatiquement">
            <a:extLst>
              <a:ext uri="{FF2B5EF4-FFF2-40B4-BE49-F238E27FC236}">
                <a16:creationId xmlns:a16="http://schemas.microsoft.com/office/drawing/2014/main" id="{F4E86BE7-522D-2024-641C-F89B25FEA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99" y="3736673"/>
            <a:ext cx="4203359" cy="280223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45221E2-3E54-090A-EF87-C32452380315}"/>
              </a:ext>
            </a:extLst>
          </p:cNvPr>
          <p:cNvSpPr txBox="1"/>
          <p:nvPr/>
        </p:nvSpPr>
        <p:spPr>
          <a:xfrm>
            <a:off x="0" y="6538911"/>
            <a:ext cx="592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21 </a:t>
            </a:r>
            <a:r>
              <a:rPr lang="en-GB" sz="1000" dirty="0" err="1"/>
              <a:t>septembre</a:t>
            </a:r>
            <a:r>
              <a:rPr lang="en-GB" sz="10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740647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866EFD9-DC77-7DC4-06D0-1A434A81419F}"/>
              </a:ext>
            </a:extLst>
          </p:cNvPr>
          <p:cNvSpPr/>
          <p:nvPr/>
        </p:nvSpPr>
        <p:spPr>
          <a:xfrm>
            <a:off x="7993391" y="2723889"/>
            <a:ext cx="601507" cy="720000"/>
          </a:xfrm>
          <a:prstGeom prst="rect">
            <a:avLst/>
          </a:prstGeom>
          <a:solidFill>
            <a:srgbClr val="004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A9E13D-7A48-D0A7-0113-57AE1F56D678}"/>
              </a:ext>
            </a:extLst>
          </p:cNvPr>
          <p:cNvSpPr/>
          <p:nvPr/>
        </p:nvSpPr>
        <p:spPr>
          <a:xfrm>
            <a:off x="9931852" y="2260308"/>
            <a:ext cx="601507" cy="1188000"/>
          </a:xfrm>
          <a:prstGeom prst="rect">
            <a:avLst/>
          </a:prstGeom>
          <a:solidFill>
            <a:srgbClr val="004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0191B0-8DDA-A895-3FDF-287ECAD07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7DFAF9-D900-8367-A79F-59E4FD4C7E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Amélioration continue de la rentabilité opérationnelle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745C6224-912E-4818-0D71-3DFAAB82F8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4920748"/>
              </p:ext>
            </p:extLst>
          </p:nvPr>
        </p:nvGraphicFramePr>
        <p:xfrm>
          <a:off x="611969" y="2076138"/>
          <a:ext cx="10751591" cy="4062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7EE04337-0F2E-40AC-E44A-5C2DF5E25AFF}"/>
              </a:ext>
            </a:extLst>
          </p:cNvPr>
          <p:cNvSpPr txBox="1"/>
          <p:nvPr/>
        </p:nvSpPr>
        <p:spPr>
          <a:xfrm>
            <a:off x="2964009" y="1362455"/>
            <a:ext cx="6047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4DB6"/>
                </a:solidFill>
                <a:effectLst/>
                <a:uLnTx/>
                <a:uFillTx/>
                <a:latin typeface="Novecento Wide Normal" pitchFamily="50" charset="0"/>
                <a:ea typeface="+mn-ea"/>
                <a:cs typeface="+mn-cs"/>
              </a:rPr>
              <a:t>Évolution de l’EBITDA depuis 2018 (M€)</a:t>
            </a: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20C1D9B8-7AB3-31B9-8EBE-5A77FD9C9467}"/>
              </a:ext>
            </a:extLst>
          </p:cNvPr>
          <p:cNvSpPr txBox="1"/>
          <p:nvPr/>
        </p:nvSpPr>
        <p:spPr>
          <a:xfrm>
            <a:off x="3589123" y="3084516"/>
            <a:ext cx="744377" cy="27706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 dirty="0">
                <a:solidFill>
                  <a:srgbClr val="004DB6"/>
                </a:solidFill>
              </a:rPr>
              <a:t>2019</a:t>
            </a:r>
          </a:p>
        </p:txBody>
      </p:sp>
      <p:sp>
        <p:nvSpPr>
          <p:cNvPr id="10" name="ZoneTexte 1">
            <a:extLst>
              <a:ext uri="{FF2B5EF4-FFF2-40B4-BE49-F238E27FC236}">
                <a16:creationId xmlns:a16="http://schemas.microsoft.com/office/drawing/2014/main" id="{E23250E1-53C6-E05A-BF8C-51A29B7C9E0B}"/>
              </a:ext>
            </a:extLst>
          </p:cNvPr>
          <p:cNvSpPr txBox="1"/>
          <p:nvPr/>
        </p:nvSpPr>
        <p:spPr>
          <a:xfrm>
            <a:off x="5499258" y="3084477"/>
            <a:ext cx="744377" cy="27710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 dirty="0">
                <a:solidFill>
                  <a:srgbClr val="004DB6"/>
                </a:solidFill>
              </a:rPr>
              <a:t>2020</a:t>
            </a:r>
          </a:p>
        </p:txBody>
      </p:sp>
      <p:sp>
        <p:nvSpPr>
          <p:cNvPr id="11" name="ZoneTexte 1">
            <a:extLst>
              <a:ext uri="{FF2B5EF4-FFF2-40B4-BE49-F238E27FC236}">
                <a16:creationId xmlns:a16="http://schemas.microsoft.com/office/drawing/2014/main" id="{13ADB86A-6B4C-689B-9FF3-7FA9C954A77E}"/>
              </a:ext>
            </a:extLst>
          </p:cNvPr>
          <p:cNvSpPr txBox="1"/>
          <p:nvPr/>
        </p:nvSpPr>
        <p:spPr>
          <a:xfrm>
            <a:off x="1663962" y="3084516"/>
            <a:ext cx="744377" cy="27706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 dirty="0">
                <a:solidFill>
                  <a:srgbClr val="004DB6"/>
                </a:solidFill>
              </a:rPr>
              <a:t>2018</a:t>
            </a:r>
          </a:p>
        </p:txBody>
      </p:sp>
      <p:pic>
        <p:nvPicPr>
          <p:cNvPr id="12" name="Graphique 11" descr="Flèche : incurvée dans le sens des aiguilles d’une montre avec un remplissage uni">
            <a:extLst>
              <a:ext uri="{FF2B5EF4-FFF2-40B4-BE49-F238E27FC236}">
                <a16:creationId xmlns:a16="http://schemas.microsoft.com/office/drawing/2014/main" id="{81D04625-E1F6-95C7-9D61-B82CE749B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660081" y="2178282"/>
            <a:ext cx="510862" cy="5108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4ADCD03-7972-F9A3-49FD-5D4A2BB4A872}"/>
              </a:ext>
            </a:extLst>
          </p:cNvPr>
          <p:cNvSpPr txBox="1"/>
          <p:nvPr/>
        </p:nvSpPr>
        <p:spPr>
          <a:xfrm>
            <a:off x="10117990" y="1968416"/>
            <a:ext cx="22923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b="1" dirty="0">
                <a:solidFill>
                  <a:srgbClr val="004DB6"/>
                </a:solidFill>
              </a:rPr>
              <a:t>2,5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6A12307-8FD5-05A1-DB0E-DFDFB8C5C7FE}"/>
              </a:ext>
            </a:extLst>
          </p:cNvPr>
          <p:cNvSpPr txBox="1"/>
          <p:nvPr/>
        </p:nvSpPr>
        <p:spPr>
          <a:xfrm>
            <a:off x="10133369" y="2596811"/>
            <a:ext cx="30938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7,0%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AAEECD2-921B-3334-7DB2-AB6BAA95648D}"/>
              </a:ext>
            </a:extLst>
          </p:cNvPr>
          <p:cNvSpPr/>
          <p:nvPr/>
        </p:nvSpPr>
        <p:spPr>
          <a:xfrm>
            <a:off x="10211586" y="2488811"/>
            <a:ext cx="108000" cy="108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84F8F09-6828-42CD-327A-34E86C480AEE}"/>
              </a:ext>
            </a:extLst>
          </p:cNvPr>
          <p:cNvGrpSpPr/>
          <p:nvPr/>
        </p:nvGrpSpPr>
        <p:grpSpPr>
          <a:xfrm>
            <a:off x="5707360" y="5604146"/>
            <a:ext cx="3055760" cy="184666"/>
            <a:chOff x="6570231" y="5845883"/>
            <a:chExt cx="3055760" cy="1846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3CEA14-2E38-46FE-78FA-A54D0A3060AD}"/>
                </a:ext>
              </a:extLst>
            </p:cNvPr>
            <p:cNvSpPr/>
            <p:nvPr/>
          </p:nvSpPr>
          <p:spPr>
            <a:xfrm>
              <a:off x="6570231" y="5886701"/>
              <a:ext cx="283336" cy="103031"/>
            </a:xfrm>
            <a:prstGeom prst="rect">
              <a:avLst/>
            </a:prstGeom>
            <a:solidFill>
              <a:srgbClr val="004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6E6DA116-94FD-279D-E1B0-78FA6A352A21}"/>
                </a:ext>
              </a:extLst>
            </p:cNvPr>
            <p:cNvSpPr txBox="1"/>
            <p:nvPr/>
          </p:nvSpPr>
          <p:spPr>
            <a:xfrm>
              <a:off x="6905887" y="5845883"/>
              <a:ext cx="2720104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fr-FR" sz="1200" dirty="0"/>
                <a:t>EBITDA retraité des éléments exceptionnels</a:t>
              </a:r>
            </a:p>
          </p:txBody>
        </p:sp>
      </p:grp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5C0298D2-D0F7-9067-3A37-D5412BCC7BAA}"/>
              </a:ext>
            </a:extLst>
          </p:cNvPr>
          <p:cNvCxnSpPr>
            <a:cxnSpLocks/>
          </p:cNvCxnSpPr>
          <p:nvPr/>
        </p:nvCxnSpPr>
        <p:spPr>
          <a:xfrm flipV="1">
            <a:off x="9746166" y="2546939"/>
            <a:ext cx="521877" cy="18734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72F5272F-5395-7959-EA17-3186E44C45C6}"/>
              </a:ext>
            </a:extLst>
          </p:cNvPr>
          <p:cNvSpPr txBox="1"/>
          <p:nvPr/>
        </p:nvSpPr>
        <p:spPr>
          <a:xfrm>
            <a:off x="8246189" y="2443992"/>
            <a:ext cx="22923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b="1" dirty="0">
                <a:solidFill>
                  <a:srgbClr val="004DB6"/>
                </a:solidFill>
              </a:rPr>
              <a:t>1,5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8C1038B-1230-A8EA-EF83-0D641C9EBBB9}"/>
              </a:ext>
            </a:extLst>
          </p:cNvPr>
          <p:cNvSpPr txBox="1"/>
          <p:nvPr/>
        </p:nvSpPr>
        <p:spPr>
          <a:xfrm>
            <a:off x="8183889" y="2911985"/>
            <a:ext cx="30938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4,2%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D7BC16E-F4EE-F7B3-410A-048706BE224D}"/>
              </a:ext>
            </a:extLst>
          </p:cNvPr>
          <p:cNvSpPr/>
          <p:nvPr/>
        </p:nvSpPr>
        <p:spPr>
          <a:xfrm>
            <a:off x="8284579" y="2770784"/>
            <a:ext cx="108000" cy="108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EF8F19DB-DF18-65BA-CDB6-DE2D93AD415F}"/>
              </a:ext>
            </a:extLst>
          </p:cNvPr>
          <p:cNvCxnSpPr>
            <a:cxnSpLocks/>
          </p:cNvCxnSpPr>
          <p:nvPr/>
        </p:nvCxnSpPr>
        <p:spPr>
          <a:xfrm>
            <a:off x="7828156" y="2783344"/>
            <a:ext cx="512956" cy="4014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1E08DEB3-8FAD-4B22-75F3-E18D3D10A0FB}"/>
              </a:ext>
            </a:extLst>
          </p:cNvPr>
          <p:cNvSpPr/>
          <p:nvPr/>
        </p:nvSpPr>
        <p:spPr>
          <a:xfrm>
            <a:off x="9683758" y="2681504"/>
            <a:ext cx="108000" cy="108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7C34CE72-F0F2-4450-954C-6BF52588CD9A}"/>
              </a:ext>
            </a:extLst>
          </p:cNvPr>
          <p:cNvCxnSpPr>
            <a:cxnSpLocks/>
          </p:cNvCxnSpPr>
          <p:nvPr/>
        </p:nvCxnSpPr>
        <p:spPr>
          <a:xfrm flipV="1">
            <a:off x="8350033" y="2734279"/>
            <a:ext cx="1396133" cy="8474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9B2D7736-7A35-E529-3636-F5D9726988A9}"/>
              </a:ext>
            </a:extLst>
          </p:cNvPr>
          <p:cNvSpPr txBox="1"/>
          <p:nvPr/>
        </p:nvSpPr>
        <p:spPr>
          <a:xfrm>
            <a:off x="9583068" y="2831736"/>
            <a:ext cx="30938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5,7%</a:t>
            </a:r>
          </a:p>
        </p:txBody>
      </p:sp>
      <p:sp>
        <p:nvSpPr>
          <p:cNvPr id="2" name="ZoneTexte 6">
            <a:extLst>
              <a:ext uri="{FF2B5EF4-FFF2-40B4-BE49-F238E27FC236}">
                <a16:creationId xmlns:a16="http://schemas.microsoft.com/office/drawing/2014/main" id="{B0AB96C9-2B3A-A0D1-6E96-B99BF10F6295}"/>
              </a:ext>
            </a:extLst>
          </p:cNvPr>
          <p:cNvSpPr txBox="1"/>
          <p:nvPr/>
        </p:nvSpPr>
        <p:spPr>
          <a:xfrm>
            <a:off x="2347156" y="5970476"/>
            <a:ext cx="7497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000" b="1" dirty="0">
              <a:solidFill>
                <a:srgbClr val="004DB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fr-FR" b="1" dirty="0">
                <a:solidFill>
                  <a:srgbClr val="004D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 impact positif de l’évolution du mix produit attendu en 2023  </a:t>
            </a:r>
          </a:p>
        </p:txBody>
      </p:sp>
    </p:spTree>
    <p:extLst>
      <p:ext uri="{BB962C8B-B14F-4D97-AF65-F5344CB8AC3E}">
        <p14:creationId xmlns:p14="http://schemas.microsoft.com/office/powerpoint/2010/main" val="1615597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7DC1A6E-603A-8A2E-6A64-EA05BC5EE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4" r="88" b="5660"/>
          <a:stretch/>
        </p:blipFill>
        <p:spPr bwMode="auto">
          <a:xfrm>
            <a:off x="1528334" y="0"/>
            <a:ext cx="10663666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A748E6-92B2-650E-638D-0F320126CE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03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F41554-0726-2FE6-FD02-5541243A6C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fr-FR" dirty="0"/>
              <a:t> semestre 2023</a:t>
            </a:r>
          </a:p>
          <a:p>
            <a:r>
              <a:rPr lang="fr-FR" dirty="0"/>
              <a:t>Une activité record et des résultats en hausse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4BA4E8-53FD-4125-6806-B418670A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6883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11E2CCC4-FBCD-EE94-273C-BEB7BD382876}"/>
              </a:ext>
            </a:extLst>
          </p:cNvPr>
          <p:cNvSpPr txBox="1"/>
          <p:nvPr/>
        </p:nvSpPr>
        <p:spPr>
          <a:xfrm>
            <a:off x="6987236" y="1777058"/>
            <a:ext cx="4750081" cy="35280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7B983D0-2C54-D0FB-2C22-1E2E50FC4D8F}"/>
              </a:ext>
            </a:extLst>
          </p:cNvPr>
          <p:cNvSpPr txBox="1"/>
          <p:nvPr/>
        </p:nvSpPr>
        <p:spPr>
          <a:xfrm>
            <a:off x="3738976" y="1771047"/>
            <a:ext cx="2974207" cy="35280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796F73C-6E57-604B-E8A9-F028D2B4FACB}"/>
              </a:ext>
            </a:extLst>
          </p:cNvPr>
          <p:cNvSpPr txBox="1"/>
          <p:nvPr/>
        </p:nvSpPr>
        <p:spPr>
          <a:xfrm>
            <a:off x="506763" y="1771048"/>
            <a:ext cx="2974207" cy="35280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57B9EFC7-6E45-4C39-8435-6EB53804CCAE}"/>
              </a:ext>
            </a:extLst>
          </p:cNvPr>
          <p:cNvGraphicFramePr/>
          <p:nvPr/>
        </p:nvGraphicFramePr>
        <p:xfrm>
          <a:off x="24696" y="1864715"/>
          <a:ext cx="10210800" cy="3835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6157BD8-0319-74B5-B8B9-ADFE7331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C2F1873-D027-A6BB-D397-446AF202BC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CHIFFRE D’AFFAIRES DU 1</a:t>
            </a:r>
            <a:r>
              <a:rPr lang="fr-FR" baseline="30000" dirty="0"/>
              <a:t>er</a:t>
            </a:r>
            <a:r>
              <a:rPr lang="fr-FR" dirty="0"/>
              <a:t> SEMESTRE 2023 : accélération de l’Ostéodensitométrie </a:t>
            </a:r>
            <a:endParaRPr lang="en-GB" dirty="0"/>
          </a:p>
        </p:txBody>
      </p:sp>
      <p:sp>
        <p:nvSpPr>
          <p:cNvPr id="11" name="ZoneTexte 6">
            <a:extLst>
              <a:ext uri="{FF2B5EF4-FFF2-40B4-BE49-F238E27FC236}">
                <a16:creationId xmlns:a16="http://schemas.microsoft.com/office/drawing/2014/main" id="{60AA0A2B-7247-DEE0-C7DC-8B4D2055BABC}"/>
              </a:ext>
            </a:extLst>
          </p:cNvPr>
          <p:cNvSpPr txBox="1"/>
          <p:nvPr/>
        </p:nvSpPr>
        <p:spPr>
          <a:xfrm>
            <a:off x="2749639" y="5959445"/>
            <a:ext cx="6608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>
                <a:solidFill>
                  <a:srgbClr val="004D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Progression de l’activité en ligne avec les objectifs 2023</a:t>
            </a:r>
          </a:p>
          <a:p>
            <a:pPr algn="ctr"/>
            <a:r>
              <a:rPr lang="fr-FR" b="1" dirty="0">
                <a:solidFill>
                  <a:srgbClr val="004D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 croissante de l’Ostéodensitométrie dans le mix produit 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311A408-0801-BCE6-7014-7D2BF8FAA9E9}"/>
              </a:ext>
            </a:extLst>
          </p:cNvPr>
          <p:cNvSpPr txBox="1"/>
          <p:nvPr/>
        </p:nvSpPr>
        <p:spPr>
          <a:xfrm>
            <a:off x="499316" y="1355020"/>
            <a:ext cx="295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4DB6"/>
                </a:solidFill>
                <a:latin typeface="Novecento Wide Normal" pitchFamily="50" charset="0"/>
              </a:rPr>
              <a:t>1</a:t>
            </a:r>
            <a:r>
              <a:rPr lang="fr-FR" sz="1600" b="1" baseline="30000" dirty="0">
                <a:solidFill>
                  <a:srgbClr val="004DB6"/>
                </a:solidFill>
                <a:latin typeface="Novecento Wide Normal" pitchFamily="50" charset="0"/>
              </a:rPr>
              <a:t>er</a:t>
            </a:r>
            <a:r>
              <a:rPr lang="fr-FR" sz="1600" b="1" dirty="0">
                <a:solidFill>
                  <a:srgbClr val="004DB6"/>
                </a:solidFill>
                <a:latin typeface="Novecento Wide Normal" pitchFamily="50" charset="0"/>
              </a:rPr>
              <a:t> trimestre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122C8A2-744C-76C0-BECC-F3F4E56B6679}"/>
              </a:ext>
            </a:extLst>
          </p:cNvPr>
          <p:cNvSpPr txBox="1"/>
          <p:nvPr/>
        </p:nvSpPr>
        <p:spPr>
          <a:xfrm>
            <a:off x="3725369" y="1333014"/>
            <a:ext cx="295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4DB6"/>
                </a:solidFill>
                <a:latin typeface="Novecento Wide Normal" pitchFamily="50" charset="0"/>
              </a:rPr>
              <a:t>2</a:t>
            </a:r>
            <a:r>
              <a:rPr lang="fr-FR" sz="1600" b="1" baseline="30000" dirty="0">
                <a:solidFill>
                  <a:srgbClr val="004DB6"/>
                </a:solidFill>
                <a:latin typeface="Novecento Wide Normal" pitchFamily="50" charset="0"/>
              </a:rPr>
              <a:t>e</a:t>
            </a:r>
            <a:r>
              <a:rPr lang="fr-FR" sz="1600" b="1" dirty="0">
                <a:solidFill>
                  <a:srgbClr val="004DB6"/>
                </a:solidFill>
                <a:latin typeface="Novecento Wide Normal" pitchFamily="50" charset="0"/>
              </a:rPr>
              <a:t> trimestre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CFCDB35-8B43-321E-194F-DA9781F775EA}"/>
              </a:ext>
            </a:extLst>
          </p:cNvPr>
          <p:cNvSpPr txBox="1"/>
          <p:nvPr/>
        </p:nvSpPr>
        <p:spPr>
          <a:xfrm>
            <a:off x="6996861" y="1337562"/>
            <a:ext cx="295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4DB6"/>
                </a:solidFill>
                <a:latin typeface="Novecento Wide Normal" pitchFamily="50" charset="0"/>
              </a:rPr>
              <a:t>1</a:t>
            </a:r>
            <a:r>
              <a:rPr lang="fr-FR" sz="1600" b="1" baseline="30000" dirty="0">
                <a:solidFill>
                  <a:srgbClr val="004DB6"/>
                </a:solidFill>
                <a:latin typeface="Novecento Wide Normal" pitchFamily="50" charset="0"/>
              </a:rPr>
              <a:t>er</a:t>
            </a:r>
            <a:r>
              <a:rPr lang="fr-FR" sz="1600" b="1" dirty="0">
                <a:solidFill>
                  <a:srgbClr val="004DB6"/>
                </a:solidFill>
                <a:latin typeface="Novecento Wide Normal" pitchFamily="50" charset="0"/>
              </a:rPr>
              <a:t> SEMESTRE</a:t>
            </a:r>
          </a:p>
        </p:txBody>
      </p:sp>
      <p:pic>
        <p:nvPicPr>
          <p:cNvPr id="3" name="Graphique 2" descr="Flèche : incurvée dans le sens des aiguilles d’une montre avec un remplissage uni">
            <a:extLst>
              <a:ext uri="{FF2B5EF4-FFF2-40B4-BE49-F238E27FC236}">
                <a16:creationId xmlns:a16="http://schemas.microsoft.com/office/drawing/2014/main" id="{319C9163-BA00-8EA9-E3B6-C26E16D6A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801183" y="3324928"/>
            <a:ext cx="510862" cy="510862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3C9C2B85-4417-8C37-16D7-38A49E66C602}"/>
              </a:ext>
            </a:extLst>
          </p:cNvPr>
          <p:cNvSpPr/>
          <p:nvPr/>
        </p:nvSpPr>
        <p:spPr>
          <a:xfrm>
            <a:off x="1659648" y="2883787"/>
            <a:ext cx="576000" cy="5400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+16%</a:t>
            </a:r>
          </a:p>
        </p:txBody>
      </p:sp>
      <p:pic>
        <p:nvPicPr>
          <p:cNvPr id="7" name="Graphique 6" descr="Flèche : incurvée dans le sens des aiguilles d’une montre avec un remplissage uni">
            <a:extLst>
              <a:ext uri="{FF2B5EF4-FFF2-40B4-BE49-F238E27FC236}">
                <a16:creationId xmlns:a16="http://schemas.microsoft.com/office/drawing/2014/main" id="{57C24F5E-0B97-EDE2-C742-24C971628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196094" y="2263170"/>
            <a:ext cx="510862" cy="510862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B96717A-A099-2471-A10A-E4331B5E475E}"/>
              </a:ext>
            </a:extLst>
          </p:cNvPr>
          <p:cNvSpPr/>
          <p:nvPr/>
        </p:nvSpPr>
        <p:spPr>
          <a:xfrm>
            <a:off x="8068274" y="1816039"/>
            <a:ext cx="576000" cy="5400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+14%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3F91E6D-5809-1590-792B-E871BF5AE7AC}"/>
              </a:ext>
            </a:extLst>
          </p:cNvPr>
          <p:cNvSpPr txBox="1"/>
          <p:nvPr/>
        </p:nvSpPr>
        <p:spPr>
          <a:xfrm>
            <a:off x="899561" y="3486170"/>
            <a:ext cx="648000" cy="288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GB" sz="1400" b="1" dirty="0"/>
              <a:t>8,7 M€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CE1F548-7980-B706-1701-25E010EEBC10}"/>
              </a:ext>
            </a:extLst>
          </p:cNvPr>
          <p:cNvSpPr txBox="1"/>
          <p:nvPr/>
        </p:nvSpPr>
        <p:spPr>
          <a:xfrm>
            <a:off x="8936512" y="2078603"/>
            <a:ext cx="648000" cy="288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GB" sz="1400" b="1" dirty="0"/>
              <a:t>20,8 M€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B45FEF1-FF48-949A-0281-36BD1D598AC3}"/>
              </a:ext>
            </a:extLst>
          </p:cNvPr>
          <p:cNvSpPr txBox="1"/>
          <p:nvPr/>
        </p:nvSpPr>
        <p:spPr>
          <a:xfrm>
            <a:off x="7321172" y="2381302"/>
            <a:ext cx="648000" cy="288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GB" sz="1400" b="1" dirty="0"/>
              <a:t>18,2 M€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BAE7DF4-3EDF-176D-AE31-B5C4836871E7}"/>
              </a:ext>
            </a:extLst>
          </p:cNvPr>
          <p:cNvSpPr txBox="1"/>
          <p:nvPr/>
        </p:nvSpPr>
        <p:spPr>
          <a:xfrm>
            <a:off x="4108812" y="3396145"/>
            <a:ext cx="648000" cy="288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GB" sz="1400" b="1" dirty="0"/>
              <a:t>9,5 M€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B829BDB-AA93-33E5-A1EC-21C7514A1B8F}"/>
              </a:ext>
            </a:extLst>
          </p:cNvPr>
          <p:cNvSpPr txBox="1"/>
          <p:nvPr/>
        </p:nvSpPr>
        <p:spPr>
          <a:xfrm>
            <a:off x="2497533" y="3324928"/>
            <a:ext cx="648000" cy="288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GB" sz="1400" b="1" dirty="0"/>
              <a:t>10,1 M€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823297B-1D38-DFA8-CAEC-E53CDD929238}"/>
              </a:ext>
            </a:extLst>
          </p:cNvPr>
          <p:cNvSpPr txBox="1"/>
          <p:nvPr/>
        </p:nvSpPr>
        <p:spPr>
          <a:xfrm>
            <a:off x="5714673" y="3250281"/>
            <a:ext cx="648000" cy="288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GB" sz="1400" b="1" dirty="0"/>
              <a:t>10,7 M€</a:t>
            </a:r>
          </a:p>
        </p:txBody>
      </p:sp>
      <p:graphicFrame>
        <p:nvGraphicFramePr>
          <p:cNvPr id="26" name="Graphique 25">
            <a:extLst>
              <a:ext uri="{FF2B5EF4-FFF2-40B4-BE49-F238E27FC236}">
                <a16:creationId xmlns:a16="http://schemas.microsoft.com/office/drawing/2014/main" id="{4B0ACD16-662F-B1C1-2987-FE046F9F03A4}"/>
              </a:ext>
            </a:extLst>
          </p:cNvPr>
          <p:cNvGraphicFramePr/>
          <p:nvPr/>
        </p:nvGraphicFramePr>
        <p:xfrm>
          <a:off x="9969014" y="2693813"/>
          <a:ext cx="1963592" cy="1876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298E9C9-8467-0288-4EF7-30A84D30D4F0}"/>
              </a:ext>
            </a:extLst>
          </p:cNvPr>
          <p:cNvCxnSpPr>
            <a:cxnSpLocks/>
          </p:cNvCxnSpPr>
          <p:nvPr/>
        </p:nvCxnSpPr>
        <p:spPr>
          <a:xfrm>
            <a:off x="9606891" y="2381302"/>
            <a:ext cx="1434076" cy="57994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C417655C-E74F-52A0-B94A-1273C72A2515}"/>
              </a:ext>
            </a:extLst>
          </p:cNvPr>
          <p:cNvCxnSpPr>
            <a:cxnSpLocks/>
          </p:cNvCxnSpPr>
          <p:nvPr/>
        </p:nvCxnSpPr>
        <p:spPr>
          <a:xfrm flipV="1">
            <a:off x="9616494" y="4297680"/>
            <a:ext cx="1334316" cy="46532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6EFC8752-68EF-486F-4E72-E2C4CAE7EB2B}"/>
              </a:ext>
            </a:extLst>
          </p:cNvPr>
          <p:cNvSpPr/>
          <p:nvPr/>
        </p:nvSpPr>
        <p:spPr>
          <a:xfrm>
            <a:off x="1820837" y="3891598"/>
            <a:ext cx="396000" cy="360000"/>
          </a:xfrm>
          <a:prstGeom prst="ellipse">
            <a:avLst/>
          </a:prstGeom>
          <a:noFill/>
          <a:ln>
            <a:solidFill>
              <a:srgbClr val="004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GB" sz="1200" b="1" dirty="0">
                <a:solidFill>
                  <a:srgbClr val="004DB6"/>
                </a:solidFill>
              </a:rPr>
              <a:t>+6%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2E1E3BB-D843-8371-3C97-32C2A1AF6A3E}"/>
              </a:ext>
            </a:extLst>
          </p:cNvPr>
          <p:cNvSpPr/>
          <p:nvPr/>
        </p:nvSpPr>
        <p:spPr>
          <a:xfrm>
            <a:off x="1826249" y="4452207"/>
            <a:ext cx="396000" cy="360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GB" sz="1200" b="1" dirty="0">
                <a:solidFill>
                  <a:schemeClr val="accent2"/>
                </a:solidFill>
              </a:rPr>
              <a:t>+69%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C4B3B2F-29EB-C5CE-3DEF-CDD00E6C40CE}"/>
              </a:ext>
            </a:extLst>
          </p:cNvPr>
          <p:cNvSpPr/>
          <p:nvPr/>
        </p:nvSpPr>
        <p:spPr>
          <a:xfrm>
            <a:off x="5070327" y="3859380"/>
            <a:ext cx="396000" cy="360000"/>
          </a:xfrm>
          <a:prstGeom prst="ellipse">
            <a:avLst/>
          </a:prstGeom>
          <a:noFill/>
          <a:ln>
            <a:solidFill>
              <a:srgbClr val="004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GB" sz="1200" b="1" dirty="0">
                <a:solidFill>
                  <a:srgbClr val="004DB6"/>
                </a:solidFill>
              </a:rPr>
              <a:t>+11%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7ADC9BA-C288-97F4-60B1-3AED44DD8622}"/>
              </a:ext>
            </a:extLst>
          </p:cNvPr>
          <p:cNvSpPr/>
          <p:nvPr/>
        </p:nvSpPr>
        <p:spPr>
          <a:xfrm>
            <a:off x="5075739" y="4419989"/>
            <a:ext cx="396000" cy="360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GB" sz="1200" b="1" dirty="0">
                <a:solidFill>
                  <a:schemeClr val="accent2"/>
                </a:solidFill>
              </a:rPr>
              <a:t>+23%</a:t>
            </a:r>
          </a:p>
        </p:txBody>
      </p:sp>
    </p:spTree>
    <p:extLst>
      <p:ext uri="{BB962C8B-B14F-4D97-AF65-F5344CB8AC3E}">
        <p14:creationId xmlns:p14="http://schemas.microsoft.com/office/powerpoint/2010/main" val="2596405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A73E10EF-86D1-A2F5-02E1-0C8949C9B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CA5C08C-1A23-E253-25B6-3865C5122B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Poursuite du rééquilibrage géographique</a:t>
            </a:r>
          </a:p>
        </p:txBody>
      </p:sp>
      <p:pic>
        <p:nvPicPr>
          <p:cNvPr id="2052" name="Picture 4" descr="main product photo">
            <a:extLst>
              <a:ext uri="{FF2B5EF4-FFF2-40B4-BE49-F238E27FC236}">
                <a16:creationId xmlns:a16="http://schemas.microsoft.com/office/drawing/2014/main" id="{D324E6B7-D026-460C-A5A1-C536C0E45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9482" r="3425" b="10888"/>
          <a:stretch/>
        </p:blipFill>
        <p:spPr bwMode="auto">
          <a:xfrm>
            <a:off x="1506682" y="1372311"/>
            <a:ext cx="9150927" cy="511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3701925-FC61-07BF-EF27-E089E5D6183A}"/>
              </a:ext>
            </a:extLst>
          </p:cNvPr>
          <p:cNvCxnSpPr>
            <a:cxnSpLocks/>
          </p:cNvCxnSpPr>
          <p:nvPr/>
        </p:nvCxnSpPr>
        <p:spPr>
          <a:xfrm>
            <a:off x="1836263" y="4253345"/>
            <a:ext cx="779319" cy="0"/>
          </a:xfrm>
          <a:prstGeom prst="line">
            <a:avLst/>
          </a:prstGeom>
          <a:ln>
            <a:solidFill>
              <a:srgbClr val="004D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35D5E8A-A271-ED76-DFB7-AA2C91DCF605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2615582" y="3951475"/>
            <a:ext cx="732257" cy="301870"/>
          </a:xfrm>
          <a:prstGeom prst="line">
            <a:avLst/>
          </a:prstGeom>
          <a:ln>
            <a:solidFill>
              <a:srgbClr val="004D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B89E4CE7-8A17-C276-2E94-86B2805E610D}"/>
              </a:ext>
            </a:extLst>
          </p:cNvPr>
          <p:cNvCxnSpPr>
            <a:cxnSpLocks/>
            <a:endCxn id="11" idx="5"/>
          </p:cNvCxnSpPr>
          <p:nvPr/>
        </p:nvCxnSpPr>
        <p:spPr>
          <a:xfrm flipH="1" flipV="1">
            <a:off x="6926156" y="3798295"/>
            <a:ext cx="1421683" cy="2089059"/>
          </a:xfrm>
          <a:prstGeom prst="line">
            <a:avLst/>
          </a:prstGeom>
          <a:ln>
            <a:solidFill>
              <a:srgbClr val="004D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4D65DDA-E32C-FC13-9BCC-6570267EFBEA}"/>
              </a:ext>
            </a:extLst>
          </p:cNvPr>
          <p:cNvCxnSpPr>
            <a:cxnSpLocks/>
          </p:cNvCxnSpPr>
          <p:nvPr/>
        </p:nvCxnSpPr>
        <p:spPr>
          <a:xfrm>
            <a:off x="8347839" y="5887354"/>
            <a:ext cx="2171495" cy="0"/>
          </a:xfrm>
          <a:prstGeom prst="line">
            <a:avLst/>
          </a:prstGeom>
          <a:ln>
            <a:solidFill>
              <a:srgbClr val="004D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C1496AB-20FB-CA5D-2F9A-ABD39335F821}"/>
              </a:ext>
            </a:extLst>
          </p:cNvPr>
          <p:cNvCxnSpPr>
            <a:cxnSpLocks/>
          </p:cNvCxnSpPr>
          <p:nvPr/>
        </p:nvCxnSpPr>
        <p:spPr>
          <a:xfrm flipV="1">
            <a:off x="9157854" y="4537364"/>
            <a:ext cx="893619" cy="856155"/>
          </a:xfrm>
          <a:prstGeom prst="line">
            <a:avLst/>
          </a:prstGeom>
          <a:ln>
            <a:solidFill>
              <a:srgbClr val="004D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14B49408-24B4-DB3E-73AF-9B66147204B0}"/>
              </a:ext>
            </a:extLst>
          </p:cNvPr>
          <p:cNvCxnSpPr>
            <a:cxnSpLocks/>
          </p:cNvCxnSpPr>
          <p:nvPr/>
        </p:nvCxnSpPr>
        <p:spPr>
          <a:xfrm>
            <a:off x="10059581" y="4537364"/>
            <a:ext cx="673137" cy="0"/>
          </a:xfrm>
          <a:prstGeom prst="line">
            <a:avLst/>
          </a:prstGeom>
          <a:ln>
            <a:solidFill>
              <a:srgbClr val="004D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DA3DBF42-6DB6-D814-0A8B-B6A0D4572079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4928863" y="2042034"/>
            <a:ext cx="1228853" cy="797883"/>
          </a:xfrm>
          <a:prstGeom prst="line">
            <a:avLst/>
          </a:prstGeom>
          <a:ln>
            <a:solidFill>
              <a:srgbClr val="004D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7EA132B-9C9A-EDB5-74D6-B2F255EF71FE}"/>
              </a:ext>
            </a:extLst>
          </p:cNvPr>
          <p:cNvCxnSpPr>
            <a:cxnSpLocks/>
          </p:cNvCxnSpPr>
          <p:nvPr/>
        </p:nvCxnSpPr>
        <p:spPr>
          <a:xfrm flipV="1">
            <a:off x="1506682" y="2042035"/>
            <a:ext cx="3422181" cy="8427"/>
          </a:xfrm>
          <a:prstGeom prst="line">
            <a:avLst/>
          </a:prstGeom>
          <a:ln>
            <a:solidFill>
              <a:srgbClr val="004D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768C2B26-ACF8-8FB6-4ECC-57E4CE7F5AFE}"/>
              </a:ext>
            </a:extLst>
          </p:cNvPr>
          <p:cNvCxnSpPr>
            <a:cxnSpLocks/>
          </p:cNvCxnSpPr>
          <p:nvPr/>
        </p:nvCxnSpPr>
        <p:spPr>
          <a:xfrm>
            <a:off x="7190509" y="2615683"/>
            <a:ext cx="3205821" cy="0"/>
          </a:xfrm>
          <a:prstGeom prst="line">
            <a:avLst/>
          </a:prstGeom>
          <a:ln>
            <a:solidFill>
              <a:srgbClr val="004D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1C8E3684-E257-D080-9D64-093DA755E95C}"/>
              </a:ext>
            </a:extLst>
          </p:cNvPr>
          <p:cNvSpPr txBox="1"/>
          <p:nvPr/>
        </p:nvSpPr>
        <p:spPr>
          <a:xfrm>
            <a:off x="669235" y="1892360"/>
            <a:ext cx="949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4DB6"/>
                </a:solidFill>
                <a:latin typeface="Novecento Wide Normal" pitchFamily="50" charset="0"/>
              </a:rPr>
              <a:t>Europe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D934EDF-5F70-84F4-6915-0A0C24E9870D}"/>
              </a:ext>
            </a:extLst>
          </p:cNvPr>
          <p:cNvSpPr txBox="1"/>
          <p:nvPr/>
        </p:nvSpPr>
        <p:spPr>
          <a:xfrm>
            <a:off x="669235" y="4099456"/>
            <a:ext cx="1324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4DB6"/>
                </a:solidFill>
                <a:latin typeface="Novecento Wide Normal" pitchFamily="50" charset="0"/>
              </a:rPr>
              <a:t>Amériques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1741579-10CD-7636-C347-0B2E0157C5F1}"/>
              </a:ext>
            </a:extLst>
          </p:cNvPr>
          <p:cNvSpPr txBox="1"/>
          <p:nvPr/>
        </p:nvSpPr>
        <p:spPr>
          <a:xfrm>
            <a:off x="9919294" y="2477229"/>
            <a:ext cx="144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4DB6"/>
                </a:solidFill>
                <a:latin typeface="Novecento Wide Normal" pitchFamily="50" charset="0"/>
              </a:rPr>
              <a:t>CEI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F998615-0CC3-9275-DF8F-68DDF48D2246}"/>
              </a:ext>
            </a:extLst>
          </p:cNvPr>
          <p:cNvSpPr txBox="1"/>
          <p:nvPr/>
        </p:nvSpPr>
        <p:spPr>
          <a:xfrm>
            <a:off x="10500508" y="4383475"/>
            <a:ext cx="1231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4DB6"/>
                </a:solidFill>
                <a:latin typeface="Novecento Wide Normal" pitchFamily="50" charset="0"/>
              </a:rPr>
              <a:t>Océanie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965CB29D-1946-57A4-A79C-232ACA23BBCE}"/>
              </a:ext>
            </a:extLst>
          </p:cNvPr>
          <p:cNvCxnSpPr>
            <a:cxnSpLocks/>
            <a:endCxn id="6" idx="3"/>
          </p:cNvCxnSpPr>
          <p:nvPr/>
        </p:nvCxnSpPr>
        <p:spPr>
          <a:xfrm flipV="1">
            <a:off x="4104788" y="4667203"/>
            <a:ext cx="2163702" cy="839615"/>
          </a:xfrm>
          <a:prstGeom prst="line">
            <a:avLst/>
          </a:prstGeom>
          <a:ln>
            <a:solidFill>
              <a:srgbClr val="004D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07356314-B17C-423B-D226-64CC11CA5568}"/>
              </a:ext>
            </a:extLst>
          </p:cNvPr>
          <p:cNvCxnSpPr>
            <a:cxnSpLocks/>
          </p:cNvCxnSpPr>
          <p:nvPr/>
        </p:nvCxnSpPr>
        <p:spPr>
          <a:xfrm>
            <a:off x="2191639" y="5506818"/>
            <a:ext cx="1913149" cy="0"/>
          </a:xfrm>
          <a:prstGeom prst="line">
            <a:avLst/>
          </a:prstGeom>
          <a:ln>
            <a:solidFill>
              <a:srgbClr val="004D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15750BCA-63CA-63DD-BB77-0DBD6CE51DB6}"/>
              </a:ext>
            </a:extLst>
          </p:cNvPr>
          <p:cNvSpPr txBox="1"/>
          <p:nvPr/>
        </p:nvSpPr>
        <p:spPr>
          <a:xfrm>
            <a:off x="10281013" y="5625898"/>
            <a:ext cx="1333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4DB6"/>
                </a:solidFill>
                <a:latin typeface="Novecento Wide Normal" pitchFamily="50" charset="0"/>
              </a:rPr>
              <a:t>Moyen orient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1B13D1F4-E1D6-4025-DD12-C0A99181BA64}"/>
              </a:ext>
            </a:extLst>
          </p:cNvPr>
          <p:cNvSpPr txBox="1"/>
          <p:nvPr/>
        </p:nvSpPr>
        <p:spPr>
          <a:xfrm>
            <a:off x="1143976" y="5352930"/>
            <a:ext cx="1047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4DB6"/>
                </a:solidFill>
                <a:latin typeface="Novecento Wide Normal" pitchFamily="50" charset="0"/>
              </a:rPr>
              <a:t>Afrique</a:t>
            </a:r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800F7CA2-8B02-E3ED-397A-370D87D1EC3D}"/>
              </a:ext>
            </a:extLst>
          </p:cNvPr>
          <p:cNvCxnSpPr>
            <a:cxnSpLocks/>
          </p:cNvCxnSpPr>
          <p:nvPr/>
        </p:nvCxnSpPr>
        <p:spPr>
          <a:xfrm flipV="1">
            <a:off x="8540214" y="3387678"/>
            <a:ext cx="1441986" cy="12505"/>
          </a:xfrm>
          <a:prstGeom prst="line">
            <a:avLst/>
          </a:prstGeom>
          <a:ln>
            <a:solidFill>
              <a:srgbClr val="004D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>
            <a:extLst>
              <a:ext uri="{FF2B5EF4-FFF2-40B4-BE49-F238E27FC236}">
                <a16:creationId xmlns:a16="http://schemas.microsoft.com/office/drawing/2014/main" id="{D6561716-6D69-DC27-35A4-3DC89F211F07}"/>
              </a:ext>
            </a:extLst>
          </p:cNvPr>
          <p:cNvSpPr txBox="1"/>
          <p:nvPr/>
        </p:nvSpPr>
        <p:spPr>
          <a:xfrm>
            <a:off x="10009855" y="3227593"/>
            <a:ext cx="1387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4DB6"/>
                </a:solidFill>
                <a:latin typeface="Novecento Wide Normal" pitchFamily="50" charset="0"/>
              </a:rPr>
              <a:t>Asie pacifique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029543C5-1A25-131D-3506-B96F282AFEF1}"/>
              </a:ext>
            </a:extLst>
          </p:cNvPr>
          <p:cNvSpPr txBox="1"/>
          <p:nvPr/>
        </p:nvSpPr>
        <p:spPr>
          <a:xfrm>
            <a:off x="1395552" y="1078213"/>
            <a:ext cx="974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004DB6"/>
                </a:solidFill>
                <a:latin typeface="Novecento Wide Normal" pitchFamily="50" charset="0"/>
              </a:rPr>
              <a:t>Répartition géographique du chiffre d’affaires du S1 2023 (%)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2D1F7B0-002D-FA26-1CBA-C7C453C4C403}"/>
              </a:ext>
            </a:extLst>
          </p:cNvPr>
          <p:cNvSpPr/>
          <p:nvPr/>
        </p:nvSpPr>
        <p:spPr>
          <a:xfrm>
            <a:off x="6073363" y="2776652"/>
            <a:ext cx="576000" cy="432000"/>
          </a:xfrm>
          <a:prstGeom prst="ellipse">
            <a:avLst/>
          </a:prstGeom>
          <a:solidFill>
            <a:srgbClr val="004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050" b="1" dirty="0">
                <a:solidFill>
                  <a:srgbClr val="FFFFFF"/>
                </a:solidFill>
                <a:latin typeface="Novecento Wide Normal" pitchFamily="50" charset="0"/>
              </a:rPr>
              <a:t>57%</a:t>
            </a:r>
            <a:endParaRPr lang="en-GB" sz="1050" b="1" dirty="0">
              <a:solidFill>
                <a:srgbClr val="FFFFFF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96C2FF2-043E-E9D8-9191-6BFB3B633CDD}"/>
              </a:ext>
            </a:extLst>
          </p:cNvPr>
          <p:cNvSpPr/>
          <p:nvPr/>
        </p:nvSpPr>
        <p:spPr>
          <a:xfrm>
            <a:off x="3347839" y="3735475"/>
            <a:ext cx="576000" cy="432000"/>
          </a:xfrm>
          <a:prstGeom prst="ellipse">
            <a:avLst/>
          </a:prstGeom>
          <a:solidFill>
            <a:srgbClr val="004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050" b="1" dirty="0">
                <a:solidFill>
                  <a:srgbClr val="FFFFFF"/>
                </a:solidFill>
                <a:latin typeface="Novecento Wide Normal" pitchFamily="50" charset="0"/>
              </a:rPr>
              <a:t>21%</a:t>
            </a:r>
            <a:endParaRPr lang="en-GB" sz="1050" b="1" dirty="0">
              <a:solidFill>
                <a:srgbClr val="FFFFFF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132C3BA-8EC1-82DC-4BBF-1A9B4D7FC57C}"/>
              </a:ext>
            </a:extLst>
          </p:cNvPr>
          <p:cNvSpPr/>
          <p:nvPr/>
        </p:nvSpPr>
        <p:spPr>
          <a:xfrm>
            <a:off x="6184137" y="4298468"/>
            <a:ext cx="576000" cy="432000"/>
          </a:xfrm>
          <a:prstGeom prst="ellipse">
            <a:avLst/>
          </a:prstGeom>
          <a:solidFill>
            <a:srgbClr val="004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050" b="1" dirty="0">
                <a:solidFill>
                  <a:srgbClr val="FFFFFF"/>
                </a:solidFill>
                <a:latin typeface="Novecento Wide Normal" pitchFamily="50" charset="0"/>
              </a:rPr>
              <a:t>5%</a:t>
            </a:r>
            <a:endParaRPr lang="en-GB" sz="1050" b="1" dirty="0">
              <a:solidFill>
                <a:srgbClr val="FFFFFF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890EAD9-F514-910A-1923-61F58F53F8E1}"/>
              </a:ext>
            </a:extLst>
          </p:cNvPr>
          <p:cNvSpPr/>
          <p:nvPr/>
        </p:nvSpPr>
        <p:spPr>
          <a:xfrm>
            <a:off x="8869854" y="5203757"/>
            <a:ext cx="576000" cy="432000"/>
          </a:xfrm>
          <a:prstGeom prst="ellipse">
            <a:avLst/>
          </a:prstGeom>
          <a:solidFill>
            <a:srgbClr val="004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050" b="1" dirty="0">
                <a:solidFill>
                  <a:srgbClr val="FFFFFF"/>
                </a:solidFill>
                <a:latin typeface="Novecento Wide Normal" pitchFamily="50" charset="0"/>
              </a:rPr>
              <a:t>1,0%</a:t>
            </a:r>
            <a:endParaRPr lang="en-GB" sz="1050" b="1" dirty="0">
              <a:solidFill>
                <a:srgbClr val="FFFFFF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214C1EA-E5A8-1B05-A64A-5EBFE86289C9}"/>
              </a:ext>
            </a:extLst>
          </p:cNvPr>
          <p:cNvSpPr/>
          <p:nvPr/>
        </p:nvSpPr>
        <p:spPr>
          <a:xfrm>
            <a:off x="8027327" y="3208454"/>
            <a:ext cx="576000" cy="432000"/>
          </a:xfrm>
          <a:prstGeom prst="ellipse">
            <a:avLst/>
          </a:prstGeom>
          <a:solidFill>
            <a:srgbClr val="004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050" b="1" dirty="0">
                <a:solidFill>
                  <a:srgbClr val="FFFFFF"/>
                </a:solidFill>
                <a:latin typeface="Novecento Wide Normal" pitchFamily="50" charset="0"/>
              </a:rPr>
              <a:t>7%</a:t>
            </a:r>
            <a:endParaRPr lang="en-GB" sz="1050" b="1" dirty="0">
              <a:solidFill>
                <a:srgbClr val="FFFFFF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713542A-931D-EAA0-4264-86A28BACF200}"/>
              </a:ext>
            </a:extLst>
          </p:cNvPr>
          <p:cNvSpPr/>
          <p:nvPr/>
        </p:nvSpPr>
        <p:spPr>
          <a:xfrm>
            <a:off x="7019653" y="2399683"/>
            <a:ext cx="576000" cy="432000"/>
          </a:xfrm>
          <a:prstGeom prst="ellipse">
            <a:avLst/>
          </a:prstGeom>
          <a:solidFill>
            <a:srgbClr val="004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050" b="1" dirty="0">
                <a:solidFill>
                  <a:srgbClr val="FFFFFF"/>
                </a:solidFill>
                <a:latin typeface="Novecento Wide Normal" pitchFamily="50" charset="0"/>
              </a:rPr>
              <a:t>5%</a:t>
            </a:r>
            <a:endParaRPr lang="en-GB" sz="1050" b="1" dirty="0">
              <a:solidFill>
                <a:srgbClr val="FFFFFF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DF840B8-15B3-B846-3BB1-B10930323C32}"/>
              </a:ext>
            </a:extLst>
          </p:cNvPr>
          <p:cNvSpPr/>
          <p:nvPr/>
        </p:nvSpPr>
        <p:spPr>
          <a:xfrm>
            <a:off x="6434509" y="3429560"/>
            <a:ext cx="576000" cy="432000"/>
          </a:xfrm>
          <a:prstGeom prst="ellipse">
            <a:avLst/>
          </a:prstGeom>
          <a:solidFill>
            <a:srgbClr val="004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050" b="1" dirty="0">
                <a:solidFill>
                  <a:srgbClr val="FFFFFF"/>
                </a:solidFill>
                <a:latin typeface="Novecento Wide Normal" pitchFamily="50" charset="0"/>
              </a:rPr>
              <a:t>5%</a:t>
            </a:r>
            <a:endParaRPr lang="en-GB" sz="1050" b="1" dirty="0">
              <a:solidFill>
                <a:srgbClr val="FFFFFF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2E27BBA-DDB5-BF2B-3EC4-D3CAB854143D}"/>
              </a:ext>
            </a:extLst>
          </p:cNvPr>
          <p:cNvSpPr txBox="1"/>
          <p:nvPr/>
        </p:nvSpPr>
        <p:spPr>
          <a:xfrm>
            <a:off x="1993365" y="5960363"/>
            <a:ext cx="8402965" cy="73866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fr-FR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Renforcement des positions</a:t>
            </a:r>
            <a:r>
              <a:rPr lang="fr-FR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 </a:t>
            </a:r>
            <a:r>
              <a:rPr lang="fr-FR" sz="1400" b="1" dirty="0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Amérique</a:t>
            </a:r>
            <a:r>
              <a:rPr lang="fr-FR" sz="1400" dirty="0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pour la division </a:t>
            </a:r>
            <a:r>
              <a:rPr lang="fr-FR" sz="1400" b="1" dirty="0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Radiologie</a:t>
            </a:r>
            <a:r>
              <a:rPr lang="fr-FR" sz="1400" dirty="0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(25% du CA Radiologie contre 8% au S1 2022)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en </a:t>
            </a:r>
            <a:r>
              <a:rPr lang="fr-FR" sz="1400" b="1" dirty="0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Asie</a:t>
            </a:r>
            <a:r>
              <a:rPr lang="fr-FR" sz="1400" dirty="0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pour la partie </a:t>
            </a:r>
            <a:r>
              <a:rPr lang="fr-FR" sz="1400" b="1" dirty="0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Ostéodensitométrie</a:t>
            </a:r>
            <a:r>
              <a:rPr lang="fr-FR" sz="1400" dirty="0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(26% du CA Ostéodensitométrie contre 14% au S1 2022)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50703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9A1E7B-FECA-6F33-92D4-74AC42007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41E5A96-A331-5647-0F36-56AC236218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Un premier </a:t>
            </a:r>
            <a:r>
              <a:rPr lang="en-GB" dirty="0" err="1"/>
              <a:t>semestre</a:t>
            </a:r>
            <a:r>
              <a:rPr lang="en-GB" dirty="0"/>
              <a:t> 2023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ligne</a:t>
            </a:r>
            <a:r>
              <a:rPr lang="en-GB" dirty="0"/>
              <a:t> avec la </a:t>
            </a:r>
            <a:r>
              <a:rPr lang="en-GB" dirty="0" err="1"/>
              <a:t>feuille</a:t>
            </a:r>
            <a:r>
              <a:rPr lang="en-GB" dirty="0"/>
              <a:t> de route</a:t>
            </a:r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id="{46D39F45-578F-5785-801E-A7223C108100}"/>
              </a:ext>
            </a:extLst>
          </p:cNvPr>
          <p:cNvSpPr txBox="1">
            <a:spLocks/>
          </p:cNvSpPr>
          <p:nvPr/>
        </p:nvSpPr>
        <p:spPr>
          <a:xfrm>
            <a:off x="3650065" y="2842580"/>
            <a:ext cx="1728000" cy="1728000"/>
          </a:xfrm>
          <a:prstGeom prst="ellipse">
            <a:avLst/>
          </a:prstGeom>
          <a:solidFill>
            <a:srgbClr val="004DB6"/>
          </a:solidFill>
          <a:ln w="174625" cmpd="thinThick">
            <a:solidFill>
              <a:srgbClr val="343E48"/>
            </a:solidFill>
          </a:ln>
        </p:spPr>
        <p:txBody>
          <a:bodyPr vert="horz" lIns="0" tIns="0" rIns="0" bIns="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Novecento Wide Normal" pitchFamily="50" charset="0"/>
              </a:rPr>
              <a:t>&gt;60 M€ </a:t>
            </a: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0982F727-3862-4878-2FED-EA4F981C1688}"/>
              </a:ext>
            </a:extLst>
          </p:cNvPr>
          <p:cNvSpPr txBox="1">
            <a:spLocks/>
          </p:cNvSpPr>
          <p:nvPr/>
        </p:nvSpPr>
        <p:spPr>
          <a:xfrm>
            <a:off x="1249541" y="4562388"/>
            <a:ext cx="1440000" cy="1440000"/>
          </a:xfrm>
          <a:prstGeom prst="ellipse">
            <a:avLst/>
          </a:prstGeom>
          <a:solidFill>
            <a:srgbClr val="004DB6"/>
          </a:solidFill>
          <a:ln w="174625" cmpd="thinThick">
            <a:solidFill>
              <a:srgbClr val="343E48"/>
            </a:solidFill>
          </a:ln>
        </p:spPr>
        <p:txBody>
          <a:bodyPr vert="horz" lIns="0" tIns="0" rIns="0" bIns="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Novecento Wide Normal" pitchFamily="50" charset="0"/>
              </a:rPr>
              <a:t>35,3 M€ </a:t>
            </a:r>
          </a:p>
        </p:txBody>
      </p:sp>
      <p:pic>
        <p:nvPicPr>
          <p:cNvPr id="8" name="Graphique 42">
            <a:extLst>
              <a:ext uri="{FF2B5EF4-FFF2-40B4-BE49-F238E27FC236}">
                <a16:creationId xmlns:a16="http://schemas.microsoft.com/office/drawing/2014/main" id="{380A6B29-A891-1A2B-7D0D-11543D6BB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85524">
            <a:off x="2687677" y="4875163"/>
            <a:ext cx="1538661" cy="403739"/>
          </a:xfrm>
          <a:prstGeom prst="rect">
            <a:avLst/>
          </a:prstGeom>
        </p:spPr>
      </p:pic>
      <p:sp>
        <p:nvSpPr>
          <p:cNvPr id="9" name="Titre 3">
            <a:extLst>
              <a:ext uri="{FF2B5EF4-FFF2-40B4-BE49-F238E27FC236}">
                <a16:creationId xmlns:a16="http://schemas.microsoft.com/office/drawing/2014/main" id="{C2CC8939-E758-3DCD-C103-084873E8F951}"/>
              </a:ext>
            </a:extLst>
          </p:cNvPr>
          <p:cNvSpPr txBox="1">
            <a:spLocks/>
          </p:cNvSpPr>
          <p:nvPr/>
        </p:nvSpPr>
        <p:spPr>
          <a:xfrm>
            <a:off x="9278502" y="2856120"/>
            <a:ext cx="1728000" cy="1728000"/>
          </a:xfrm>
          <a:prstGeom prst="ellipse">
            <a:avLst/>
          </a:prstGeom>
          <a:solidFill>
            <a:srgbClr val="004DB6"/>
          </a:solidFill>
          <a:ln w="174625" cmpd="thinThick">
            <a:solidFill>
              <a:srgbClr val="343E48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Novecento Wide Normal" pitchFamily="50" charset="0"/>
              </a:rPr>
              <a:t>14 % </a:t>
            </a: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55CCEB06-F597-E36E-4FA0-E7CA4EF9331C}"/>
              </a:ext>
            </a:extLst>
          </p:cNvPr>
          <p:cNvSpPr txBox="1">
            <a:spLocks/>
          </p:cNvSpPr>
          <p:nvPr/>
        </p:nvSpPr>
        <p:spPr>
          <a:xfrm>
            <a:off x="6969681" y="4578306"/>
            <a:ext cx="1440000" cy="1440000"/>
          </a:xfrm>
          <a:prstGeom prst="ellipse">
            <a:avLst/>
          </a:prstGeom>
          <a:solidFill>
            <a:srgbClr val="004DB6"/>
          </a:solidFill>
          <a:ln w="174625" cmpd="thinThick">
            <a:solidFill>
              <a:srgbClr val="343E48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Novecento Wide Normal" pitchFamily="50" charset="0"/>
              </a:rPr>
              <a:t>  5,2 %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AA4D454-5333-6486-05E6-E550C6ECCF1A}"/>
              </a:ext>
            </a:extLst>
          </p:cNvPr>
          <p:cNvSpPr txBox="1"/>
          <p:nvPr/>
        </p:nvSpPr>
        <p:spPr>
          <a:xfrm>
            <a:off x="426561" y="1531337"/>
            <a:ext cx="2707598" cy="389790"/>
          </a:xfrm>
          <a:prstGeom prst="rect">
            <a:avLst/>
          </a:prstGeom>
          <a:ln w="1270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pPr algn="ctr">
              <a:buClr>
                <a:srgbClr val="2DB7E0"/>
              </a:buClr>
              <a:buSzPct val="80000"/>
            </a:pPr>
            <a:r>
              <a:rPr lang="fr-FR" sz="1600" b="1" dirty="0">
                <a:solidFill>
                  <a:srgbClr val="004DB6"/>
                </a:solidFill>
                <a:latin typeface="Novecento Wide Normal" pitchFamily="50" charset="0"/>
                <a:cs typeface="Poppins" panose="00000500000000000000" pitchFamily="2" charset="0"/>
              </a:rPr>
              <a:t>Chiffre d’affaires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CFB0FA5-41ED-36E5-B9EA-A3090304D679}"/>
              </a:ext>
            </a:extLst>
          </p:cNvPr>
          <p:cNvSpPr txBox="1"/>
          <p:nvPr/>
        </p:nvSpPr>
        <p:spPr>
          <a:xfrm>
            <a:off x="5885096" y="1500476"/>
            <a:ext cx="3218928" cy="338554"/>
          </a:xfrm>
          <a:prstGeom prst="rect">
            <a:avLst/>
          </a:prstGeom>
          <a:ln w="1270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spAutoFit/>
          </a:bodyPr>
          <a:lstStyle/>
          <a:p>
            <a:pPr algn="ctr">
              <a:buClr>
                <a:srgbClr val="2DB7E0"/>
              </a:buClr>
              <a:buSzPct val="80000"/>
            </a:pPr>
            <a:r>
              <a:rPr lang="fr-FR" sz="1600" b="1" dirty="0">
                <a:solidFill>
                  <a:srgbClr val="004DB6"/>
                </a:solidFill>
                <a:latin typeface="Novecento Wide Normal" pitchFamily="50" charset="0"/>
                <a:cs typeface="Poppins" panose="00000500000000000000" pitchFamily="2" charset="0"/>
              </a:rPr>
              <a:t>Marge d’EBITDA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7FC44A0-A8B1-F9B0-BBD2-9A1C46FC2812}"/>
              </a:ext>
            </a:extLst>
          </p:cNvPr>
          <p:cNvSpPr txBox="1"/>
          <p:nvPr/>
        </p:nvSpPr>
        <p:spPr>
          <a:xfrm>
            <a:off x="1272606" y="4098655"/>
            <a:ext cx="1406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2"/>
                </a:solidFill>
                <a:latin typeface="Novecento Wide Normal" pitchFamily="50" charset="0"/>
              </a:rPr>
              <a:t>2021</a:t>
            </a:r>
            <a:endParaRPr lang="fr-FR" sz="1600" b="1" dirty="0">
              <a:solidFill>
                <a:schemeClr val="accent2"/>
              </a:solidFill>
              <a:latin typeface="Novecento Wide Normal" pitchFamily="50" charset="0"/>
              <a:cs typeface="Segoe UI" panose="020B0502040204020203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3D3A138-20B8-6949-D372-2464DDC5A0C7}"/>
              </a:ext>
            </a:extLst>
          </p:cNvPr>
          <p:cNvSpPr txBox="1"/>
          <p:nvPr/>
        </p:nvSpPr>
        <p:spPr>
          <a:xfrm>
            <a:off x="6980599" y="4117390"/>
            <a:ext cx="1406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2"/>
                </a:solidFill>
                <a:latin typeface="Novecento Wide Normal" pitchFamily="50" charset="0"/>
              </a:rPr>
              <a:t>2021</a:t>
            </a:r>
            <a:endParaRPr lang="fr-FR" sz="1600" b="1" dirty="0">
              <a:solidFill>
                <a:schemeClr val="accent2"/>
              </a:solidFill>
              <a:latin typeface="Novecento Wide Normal" pitchFamily="50" charset="0"/>
              <a:cs typeface="Segoe UI" panose="020B0502040204020203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6B7D9E6-4D19-FA0A-8DFB-470BF0962E27}"/>
              </a:ext>
            </a:extLst>
          </p:cNvPr>
          <p:cNvSpPr txBox="1"/>
          <p:nvPr/>
        </p:nvSpPr>
        <p:spPr>
          <a:xfrm>
            <a:off x="3683653" y="2148367"/>
            <a:ext cx="1663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2"/>
                </a:solidFill>
                <a:latin typeface="Novecento Wide Normal" pitchFamily="50" charset="0"/>
              </a:rPr>
              <a:t>Objectifs*</a:t>
            </a:r>
          </a:p>
          <a:p>
            <a:pPr algn="ctr"/>
            <a:r>
              <a:rPr lang="fr-FR" sz="1600" b="1" dirty="0">
                <a:solidFill>
                  <a:schemeClr val="accent2"/>
                </a:solidFill>
                <a:latin typeface="Novecento Wide Normal" pitchFamily="50" charset="0"/>
              </a:rPr>
              <a:t>2027 </a:t>
            </a:r>
            <a:endParaRPr lang="fr-FR" sz="1600" b="1" dirty="0">
              <a:solidFill>
                <a:schemeClr val="accent2"/>
              </a:solidFill>
              <a:latin typeface="Novecento Wide Normal" pitchFamily="50" charset="0"/>
              <a:cs typeface="Segoe UI" panose="020B0502040204020203" pitchFamily="34" charset="0"/>
            </a:endParaRPr>
          </a:p>
        </p:txBody>
      </p:sp>
      <p:pic>
        <p:nvPicPr>
          <p:cNvPr id="19" name="Graphique 42">
            <a:extLst>
              <a:ext uri="{FF2B5EF4-FFF2-40B4-BE49-F238E27FC236}">
                <a16:creationId xmlns:a16="http://schemas.microsoft.com/office/drawing/2014/main" id="{C9A8B994-0582-7A2F-447C-90B375796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85524">
            <a:off x="8401974" y="4948854"/>
            <a:ext cx="1538661" cy="40373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CA8A30D-3DFC-A65C-54E0-0DBA62D754D9}"/>
              </a:ext>
            </a:extLst>
          </p:cNvPr>
          <p:cNvSpPr txBox="1"/>
          <p:nvPr/>
        </p:nvSpPr>
        <p:spPr>
          <a:xfrm>
            <a:off x="8551571" y="6410992"/>
            <a:ext cx="28238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dirty="0">
                <a:solidFill>
                  <a:schemeClr val="accent1"/>
                </a:solidFill>
                <a:latin typeface="Segoe UI" panose="020B0502040204020203" pitchFamily="34" charset="0"/>
              </a:rPr>
              <a:t>*Objectifs</a:t>
            </a:r>
            <a:r>
              <a:rPr lang="fr-FR" sz="1100" b="0" i="0" u="none" strike="noStrike" baseline="0" dirty="0">
                <a:solidFill>
                  <a:schemeClr val="accent1"/>
                </a:solidFill>
                <a:latin typeface="Segoe UI" panose="020B0502040204020203" pitchFamily="34" charset="0"/>
              </a:rPr>
              <a:t> 100% </a:t>
            </a:r>
            <a:r>
              <a:rPr lang="fr-FR" sz="1100" dirty="0">
                <a:solidFill>
                  <a:schemeClr val="accent1"/>
                </a:solidFill>
                <a:latin typeface="Segoe UI" panose="020B0502040204020203" pitchFamily="34" charset="0"/>
              </a:rPr>
              <a:t>par croissance </a:t>
            </a:r>
            <a:r>
              <a:rPr lang="fr-FR" sz="1100" b="0" i="0" u="none" strike="noStrike" baseline="0" dirty="0">
                <a:solidFill>
                  <a:schemeClr val="accent1"/>
                </a:solidFill>
                <a:latin typeface="Segoe UI" panose="020B0502040204020203" pitchFamily="34" charset="0"/>
              </a:rPr>
              <a:t>organique </a:t>
            </a:r>
            <a:endParaRPr lang="fr-FR" sz="11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3032BEF2-6282-2EF9-8225-936D3A3A27E6}"/>
              </a:ext>
            </a:extLst>
          </p:cNvPr>
          <p:cNvGrpSpPr/>
          <p:nvPr/>
        </p:nvGrpSpPr>
        <p:grpSpPr>
          <a:xfrm>
            <a:off x="1308858" y="2601528"/>
            <a:ext cx="2003480" cy="1270761"/>
            <a:chOff x="3299335" y="4794005"/>
            <a:chExt cx="2003480" cy="1286377"/>
          </a:xfrm>
        </p:grpSpPr>
        <p:sp>
          <p:nvSpPr>
            <p:cNvPr id="26" name="Organigramme : Carte perforée 25">
              <a:extLst>
                <a:ext uri="{FF2B5EF4-FFF2-40B4-BE49-F238E27FC236}">
                  <a16:creationId xmlns:a16="http://schemas.microsoft.com/office/drawing/2014/main" id="{546A1750-FD06-6CCE-90D8-7731BC9D2439}"/>
                </a:ext>
              </a:extLst>
            </p:cNvPr>
            <p:cNvSpPr/>
            <p:nvPr/>
          </p:nvSpPr>
          <p:spPr>
            <a:xfrm>
              <a:off x="3299335" y="4794005"/>
              <a:ext cx="2003478" cy="1286377"/>
            </a:xfrm>
            <a:prstGeom prst="flowChartPunchedCard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107A4F3E-7F45-5B18-E746-579D6B84E08E}"/>
                </a:ext>
              </a:extLst>
            </p:cNvPr>
            <p:cNvSpPr txBox="1"/>
            <p:nvPr/>
          </p:nvSpPr>
          <p:spPr>
            <a:xfrm>
              <a:off x="3299335" y="4864425"/>
              <a:ext cx="2003480" cy="112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accent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</a:t>
              </a:r>
              <a:r>
                <a:rPr lang="fr-FR" sz="1400" b="1" baseline="30000" dirty="0">
                  <a:solidFill>
                    <a:schemeClr val="accent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er</a:t>
              </a:r>
              <a:r>
                <a:rPr lang="fr-FR" sz="1400" b="1" dirty="0">
                  <a:solidFill>
                    <a:schemeClr val="accent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semestre 2023</a:t>
              </a:r>
            </a:p>
            <a:p>
              <a:pPr algn="ctr"/>
              <a:r>
                <a:rPr lang="fr-FR" sz="16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20,8 M€ soit +14%</a:t>
              </a:r>
            </a:p>
            <a:p>
              <a:pPr algn="ctr"/>
              <a:endParaRPr lang="fr-FR" sz="6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fr-FR" sz="1400" b="1" dirty="0" err="1">
                  <a:solidFill>
                    <a:schemeClr val="accent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Pév</a:t>
              </a:r>
              <a:r>
                <a:rPr lang="fr-FR" sz="1400" b="1" dirty="0">
                  <a:solidFill>
                    <a:schemeClr val="accent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 Exercice 2023</a:t>
              </a:r>
            </a:p>
            <a:p>
              <a:pPr algn="ctr"/>
              <a:r>
                <a:rPr lang="fr-FR" sz="16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40 M€ soit +13%</a:t>
              </a:r>
            </a:p>
          </p:txBody>
        </p:sp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2F71D1B-799A-111A-58B1-B8B34E6401F8}"/>
              </a:ext>
            </a:extLst>
          </p:cNvPr>
          <p:cNvCxnSpPr>
            <a:cxnSpLocks/>
          </p:cNvCxnSpPr>
          <p:nvPr/>
        </p:nvCxnSpPr>
        <p:spPr>
          <a:xfrm>
            <a:off x="6023021" y="1451816"/>
            <a:ext cx="0" cy="49680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D063C503-FE7B-96BB-0DEB-29F3B2BAF1D4}"/>
              </a:ext>
            </a:extLst>
          </p:cNvPr>
          <p:cNvSpPr txBox="1"/>
          <p:nvPr/>
        </p:nvSpPr>
        <p:spPr>
          <a:xfrm>
            <a:off x="9310697" y="2163147"/>
            <a:ext cx="1663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2"/>
                </a:solidFill>
                <a:latin typeface="Novecento Wide Normal" pitchFamily="50" charset="0"/>
              </a:rPr>
              <a:t>Objectifs*</a:t>
            </a:r>
          </a:p>
          <a:p>
            <a:pPr algn="ctr"/>
            <a:r>
              <a:rPr lang="fr-FR" sz="1600" b="1" dirty="0">
                <a:solidFill>
                  <a:schemeClr val="accent2"/>
                </a:solidFill>
                <a:latin typeface="Novecento Wide Normal" pitchFamily="50" charset="0"/>
              </a:rPr>
              <a:t>2027 </a:t>
            </a:r>
            <a:endParaRPr lang="fr-FR" sz="1600" b="1" dirty="0">
              <a:solidFill>
                <a:schemeClr val="accent2"/>
              </a:solidFill>
              <a:latin typeface="Novecento Wide Normal" pitchFamily="50" charset="0"/>
              <a:cs typeface="Segoe UI" panose="020B0502040204020203" pitchFamily="34" charset="0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14B29549-B3E6-50FF-66F9-317A4BEB121B}"/>
              </a:ext>
            </a:extLst>
          </p:cNvPr>
          <p:cNvGrpSpPr/>
          <p:nvPr/>
        </p:nvGrpSpPr>
        <p:grpSpPr>
          <a:xfrm>
            <a:off x="6969681" y="2659043"/>
            <a:ext cx="2020972" cy="1201056"/>
            <a:chOff x="6426325" y="1933874"/>
            <a:chExt cx="2020972" cy="1201056"/>
          </a:xfrm>
        </p:grpSpPr>
        <p:sp>
          <p:nvSpPr>
            <p:cNvPr id="30" name="Organigramme : Carte perforée 29">
              <a:extLst>
                <a:ext uri="{FF2B5EF4-FFF2-40B4-BE49-F238E27FC236}">
                  <a16:creationId xmlns:a16="http://schemas.microsoft.com/office/drawing/2014/main" id="{6F8BBF75-ECCD-927F-D5DE-B9BD1B0CAE31}"/>
                </a:ext>
              </a:extLst>
            </p:cNvPr>
            <p:cNvSpPr/>
            <p:nvPr/>
          </p:nvSpPr>
          <p:spPr>
            <a:xfrm>
              <a:off x="6443819" y="1933874"/>
              <a:ext cx="2003478" cy="1201056"/>
            </a:xfrm>
            <a:prstGeom prst="flowChartPunchedCard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4A7FEFB6-455A-8E76-01CC-23EA3C734325}"/>
                </a:ext>
              </a:extLst>
            </p:cNvPr>
            <p:cNvSpPr txBox="1"/>
            <p:nvPr/>
          </p:nvSpPr>
          <p:spPr>
            <a:xfrm>
              <a:off x="6426325" y="2121465"/>
              <a:ext cx="200348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accent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</a:t>
              </a:r>
              <a:r>
                <a:rPr lang="fr-FR" sz="1400" b="1" baseline="30000" dirty="0">
                  <a:solidFill>
                    <a:schemeClr val="accent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er</a:t>
              </a:r>
              <a:r>
                <a:rPr lang="fr-FR" sz="1400" b="1" dirty="0">
                  <a:solidFill>
                    <a:schemeClr val="accent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semestre 2023</a:t>
              </a:r>
            </a:p>
            <a:p>
              <a:pPr algn="ctr"/>
              <a:r>
                <a:rPr lang="fr-FR" sz="16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Marge d’EBITDA 9% du 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5917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1C9EB4E-343A-228E-025B-0326E6249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112" y="6355741"/>
            <a:ext cx="2743200" cy="365125"/>
          </a:xfrm>
        </p:spPr>
        <p:txBody>
          <a:bodyPr/>
          <a:lstStyle/>
          <a:p>
            <a:fld id="{CF93498C-E03F-42C4-9221-FCF7095AA139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A9B9C1E-B785-C520-45EF-B5034DAAC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137" y="215240"/>
            <a:ext cx="11133913" cy="655154"/>
          </a:xfrm>
        </p:spPr>
        <p:txBody>
          <a:bodyPr/>
          <a:lstStyle/>
          <a:p>
            <a:r>
              <a:rPr lang="fr-FR" dirty="0"/>
              <a:t>Résultats du 1er semestre 2023 en bref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AE830C9-F05C-8D58-770C-F029A2B87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3"/>
          <a:stretch/>
        </p:blipFill>
        <p:spPr>
          <a:xfrm>
            <a:off x="714704" y="1873047"/>
            <a:ext cx="6357914" cy="432279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FBE2E33-00FB-778E-0D37-5AB4488EC6D1}"/>
              </a:ext>
            </a:extLst>
          </p:cNvPr>
          <p:cNvSpPr txBox="1"/>
          <p:nvPr/>
        </p:nvSpPr>
        <p:spPr>
          <a:xfrm>
            <a:off x="619909" y="1081248"/>
            <a:ext cx="10342180" cy="49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fr-FR" sz="2400" b="1" dirty="0">
                <a:solidFill>
                  <a:srgbClr val="343E48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C</a:t>
            </a:r>
            <a:r>
              <a:rPr lang="fr-FR" sz="2400" b="1" dirty="0">
                <a:solidFill>
                  <a:srgbClr val="343E4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roissance soutenue et amélioration de la rentabilité opérationnelle</a:t>
            </a:r>
            <a:endParaRPr lang="fr-FR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385DAF2-3F98-FD03-5BEA-2F15F11260F1}"/>
              </a:ext>
            </a:extLst>
          </p:cNvPr>
          <p:cNvSpPr txBox="1"/>
          <p:nvPr/>
        </p:nvSpPr>
        <p:spPr>
          <a:xfrm>
            <a:off x="4771696" y="2413570"/>
            <a:ext cx="6789943" cy="3321550"/>
          </a:xfrm>
          <a:prstGeom prst="rect">
            <a:avLst/>
          </a:prstGeom>
          <a:gradFill flip="none" rotWithShape="1">
            <a:gsLst>
              <a:gs pos="35000">
                <a:srgbClr val="E9EBF5"/>
              </a:gs>
              <a:gs pos="84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fr-FR" sz="1800" b="1" dirty="0">
                <a:solidFill>
                  <a:srgbClr val="343E4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Semestre record en ligne avec le plan « Imaging 2027 »</a:t>
            </a:r>
            <a:endParaRPr lang="fr-FR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fr-FR" sz="1800" b="1" dirty="0">
                <a:solidFill>
                  <a:srgbClr val="343E4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EBITDA : 1,9 M€ soit une marge d’EBITDA de 9,0% </a:t>
            </a:r>
            <a:br>
              <a:rPr lang="fr-FR" sz="1800" b="1" dirty="0">
                <a:solidFill>
                  <a:srgbClr val="343E4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r>
              <a:rPr lang="fr-FR" sz="1800" b="1" dirty="0">
                <a:solidFill>
                  <a:srgbClr val="343E4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vs 7,7% au 1</a:t>
            </a:r>
            <a:r>
              <a:rPr lang="fr-FR" sz="1800" b="1" baseline="30000" dirty="0">
                <a:solidFill>
                  <a:srgbClr val="343E4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er</a:t>
            </a:r>
            <a:r>
              <a:rPr lang="fr-FR" sz="1800" b="1" dirty="0">
                <a:solidFill>
                  <a:srgbClr val="343E4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semestre 2022</a:t>
            </a:r>
            <a:endParaRPr lang="fr-FR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fr-FR" sz="1800" b="1" dirty="0">
                <a:solidFill>
                  <a:srgbClr val="343E4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Résultat Net : 3,9 M€ porté par le recentrage stratégique</a:t>
            </a:r>
            <a:endParaRPr lang="fr-FR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fr-FR" sz="1800" b="1" dirty="0">
                <a:solidFill>
                  <a:srgbClr val="343E4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Marge brute d’autofinancement en forte hausse : 1,6 M€ </a:t>
            </a:r>
            <a:endParaRPr lang="fr-FR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fr-FR" sz="1800" b="1" dirty="0">
                <a:solidFill>
                  <a:srgbClr val="343E4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Confirmation des objectifs 2023</a:t>
            </a:r>
            <a:endParaRPr lang="fr-FR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fr-FR" sz="1800" b="1" dirty="0">
                <a:solidFill>
                  <a:srgbClr val="343E4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Accélération du plan stratégique Imaging 2027</a:t>
            </a:r>
            <a:br>
              <a:rPr lang="fr-FR" sz="1800" b="1" dirty="0">
                <a:solidFill>
                  <a:srgbClr val="343E4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r>
              <a:rPr lang="fr-FR" sz="1800" b="1" dirty="0">
                <a:solidFill>
                  <a:srgbClr val="343E4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après l’acquisition de SFT</a:t>
            </a:r>
            <a:endParaRPr lang="fr-FR" sz="18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7509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11D1025-D710-6AA2-ABA6-DDAAB5006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0DC31706-5F37-563B-38A7-A684A262C1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Compte de résultat</a:t>
            </a:r>
            <a:endParaRPr lang="en-GB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4E28FBE2-9FAF-2E09-E4C6-F299C26520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751061"/>
              </p:ext>
            </p:extLst>
          </p:nvPr>
        </p:nvGraphicFramePr>
        <p:xfrm>
          <a:off x="518346" y="1684773"/>
          <a:ext cx="7388965" cy="3474864"/>
        </p:xfrm>
        <a:graphic>
          <a:graphicData uri="http://schemas.openxmlformats.org/drawingml/2006/table">
            <a:tbl>
              <a:tblPr firstRow="1" bandRow="1"/>
              <a:tblGrid>
                <a:gridCol w="3479826">
                  <a:extLst>
                    <a:ext uri="{9D8B030D-6E8A-4147-A177-3AD203B41FA5}">
                      <a16:colId xmlns:a16="http://schemas.microsoft.com/office/drawing/2014/main" val="3763063741"/>
                    </a:ext>
                  </a:extLst>
                </a:gridCol>
                <a:gridCol w="1391933">
                  <a:extLst>
                    <a:ext uri="{9D8B030D-6E8A-4147-A177-3AD203B41FA5}">
                      <a16:colId xmlns:a16="http://schemas.microsoft.com/office/drawing/2014/main" val="1983710605"/>
                    </a:ext>
                  </a:extLst>
                </a:gridCol>
                <a:gridCol w="1258603">
                  <a:extLst>
                    <a:ext uri="{9D8B030D-6E8A-4147-A177-3AD203B41FA5}">
                      <a16:colId xmlns:a16="http://schemas.microsoft.com/office/drawing/2014/main" val="2949178642"/>
                    </a:ext>
                  </a:extLst>
                </a:gridCol>
                <a:gridCol w="1258603">
                  <a:extLst>
                    <a:ext uri="{9D8B030D-6E8A-4147-A177-3AD203B41FA5}">
                      <a16:colId xmlns:a16="http://schemas.microsoft.com/office/drawing/2014/main" val="1949620879"/>
                    </a:ext>
                  </a:extLst>
                </a:gridCol>
              </a:tblGrid>
              <a:tr h="427739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Données consolidées</a:t>
                      </a:r>
                      <a:r>
                        <a:rPr lang="fr-FR" sz="800" b="0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r>
                        <a:rPr lang="fr-FR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non auditées en M€ </a:t>
                      </a:r>
                      <a:br>
                        <a:rPr lang="fr-FR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fr-FR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Normes IFRS 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D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S1 2023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D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S1 2022</a:t>
                      </a:r>
                      <a:endParaRPr lang="fr-FR" sz="1200" b="1" i="0" u="none" strike="noStrike" baseline="30000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D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Var.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D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905650"/>
                  </a:ext>
                </a:extLst>
              </a:tr>
              <a:tr h="38074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Chiffre d’affaires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20,8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18,2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+14%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870687"/>
                  </a:ext>
                </a:extLst>
              </a:tr>
              <a:tr h="38074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EBITDA</a:t>
                      </a:r>
                      <a:r>
                        <a:rPr lang="fr-FR" sz="120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1,9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1,4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+36%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015002"/>
                  </a:ext>
                </a:extLst>
              </a:tr>
              <a:tr h="38074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     Marge d’EBITDA</a:t>
                      </a:r>
                      <a:endParaRPr lang="fr-FR" sz="1200" b="0" i="0" u="none" strike="noStrike" baseline="30000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9,0%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7,7%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+1,3 pt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08460"/>
                  </a:ext>
                </a:extLst>
              </a:tr>
              <a:tr h="33494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Résultat opérationnel courant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0,5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(0,2)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+150%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639100"/>
                  </a:ext>
                </a:extLst>
              </a:tr>
              <a:tr h="427739">
                <a:tc>
                  <a:txBody>
                    <a:bodyPr/>
                    <a:lstStyle/>
                    <a:p>
                      <a:pPr marL="90488" indent="-90488" algn="l" rtl="0" fontAlgn="ctr"/>
                      <a:r>
                        <a:rPr lang="fr-F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Autres produits et charges opérationnels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1,7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(3,9)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+144%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14635"/>
                  </a:ext>
                </a:extLst>
              </a:tr>
              <a:tr h="38074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Résultat opérationnel 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2,2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(3,7)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+159%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125055"/>
                  </a:ext>
                </a:extLst>
              </a:tr>
              <a:tr h="38074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Résultat financier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2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1,6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2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(0,3)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2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+633%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865027"/>
                  </a:ext>
                </a:extLst>
              </a:tr>
              <a:tr h="38074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Résultat net part du groupe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2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3,8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2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(4,0)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2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+195%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476277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FC324825-B410-E164-2348-942DC38C0886}"/>
              </a:ext>
            </a:extLst>
          </p:cNvPr>
          <p:cNvSpPr txBox="1"/>
          <p:nvPr/>
        </p:nvSpPr>
        <p:spPr>
          <a:xfrm>
            <a:off x="9726897" y="1500107"/>
            <a:ext cx="1695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Novecento Wide Normal" pitchFamily="50" charset="0"/>
              </a:rPr>
              <a:t>Commentaires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0FE869F-ABE3-B839-4EC6-20228836A66D}"/>
              </a:ext>
            </a:extLst>
          </p:cNvPr>
          <p:cNvSpPr txBox="1"/>
          <p:nvPr/>
        </p:nvSpPr>
        <p:spPr>
          <a:xfrm>
            <a:off x="593558" y="5552295"/>
            <a:ext cx="7313753" cy="4462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07950" indent="-107950">
              <a:spcAft>
                <a:spcPts val="600"/>
              </a:spcAft>
              <a:buFont typeface="+mj-lt"/>
              <a:buAutoNum type="arabicParenR"/>
            </a:pPr>
            <a:r>
              <a:rPr lang="fr-FR" sz="600" dirty="0">
                <a:latin typeface="Segoe UI" panose="020B0502040204020203" pitchFamily="34" charset="0"/>
                <a:cs typeface="Segoe UI" panose="020B0502040204020203" pitchFamily="34" charset="0"/>
              </a:rPr>
              <a:t>Consécutivement à la cession de 17,00% du capital d’</a:t>
            </a:r>
            <a:r>
              <a:rPr lang="fr-FR" sz="600" dirty="0" err="1">
                <a:latin typeface="Segoe UI" panose="020B0502040204020203" pitchFamily="34" charset="0"/>
                <a:cs typeface="Segoe UI" panose="020B0502040204020203" pitchFamily="34" charset="0"/>
              </a:rPr>
              <a:t>Hybrigenics</a:t>
            </a:r>
            <a:r>
              <a:rPr lang="fr-FR" sz="600" dirty="0">
                <a:latin typeface="Segoe UI" panose="020B0502040204020203" pitchFamily="34" charset="0"/>
                <a:cs typeface="Segoe UI" panose="020B0502040204020203" pitchFamily="34" charset="0"/>
              </a:rPr>
              <a:t> en février 2023 (communiqué du 08/02/2023), DMS Group ne détenait plus qu’une participation de 24,77% dans cette société. </a:t>
            </a:r>
            <a:r>
              <a:rPr lang="fr-FR" sz="600" dirty="0" err="1">
                <a:latin typeface="Segoe UI" panose="020B0502040204020203" pitchFamily="34" charset="0"/>
                <a:cs typeface="Segoe UI" panose="020B0502040204020203" pitchFamily="34" charset="0"/>
              </a:rPr>
              <a:t>Hybrigenics</a:t>
            </a:r>
            <a:r>
              <a:rPr lang="fr-FR" sz="600" dirty="0">
                <a:latin typeface="Segoe UI" panose="020B0502040204020203" pitchFamily="34" charset="0"/>
                <a:cs typeface="Segoe UI" panose="020B0502040204020203" pitchFamily="34" charset="0"/>
              </a:rPr>
              <a:t> n’est donc plus consolidée dans les comptes depuis le 1</a:t>
            </a:r>
            <a:r>
              <a:rPr lang="fr-FR" sz="6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er</a:t>
            </a:r>
            <a:r>
              <a:rPr lang="fr-FR" sz="600" dirty="0">
                <a:latin typeface="Segoe UI" panose="020B0502040204020203" pitchFamily="34" charset="0"/>
                <a:cs typeface="Segoe UI" panose="020B0502040204020203" pitchFamily="34" charset="0"/>
              </a:rPr>
              <a:t> janvier 2023. Suite à l’émission d’ORA réalisée par </a:t>
            </a:r>
            <a:r>
              <a:rPr lang="fr-FR" sz="600" dirty="0" err="1">
                <a:latin typeface="Segoe UI" panose="020B0502040204020203" pitchFamily="34" charset="0"/>
                <a:cs typeface="Segoe UI" panose="020B0502040204020203" pitchFamily="34" charset="0"/>
              </a:rPr>
              <a:t>Hybrigenics</a:t>
            </a:r>
            <a:r>
              <a:rPr lang="fr-FR" sz="600" dirty="0">
                <a:latin typeface="Segoe UI" panose="020B0502040204020203" pitchFamily="34" charset="0"/>
                <a:cs typeface="Segoe UI" panose="020B0502040204020203" pitchFamily="34" charset="0"/>
              </a:rPr>
              <a:t> entre le 07/02/2023 et le 30/06/2023, la participation de DMS Group dans le capital d’</a:t>
            </a:r>
            <a:r>
              <a:rPr lang="fr-FR" sz="600" dirty="0" err="1">
                <a:latin typeface="Segoe UI" panose="020B0502040204020203" pitchFamily="34" charset="0"/>
                <a:cs typeface="Segoe UI" panose="020B0502040204020203" pitchFamily="34" charset="0"/>
              </a:rPr>
              <a:t>Hybrigenics</a:t>
            </a:r>
            <a:r>
              <a:rPr lang="fr-FR" sz="600" dirty="0">
                <a:latin typeface="Segoe UI" panose="020B0502040204020203" pitchFamily="34" charset="0"/>
                <a:cs typeface="Segoe UI" panose="020B0502040204020203" pitchFamily="34" charset="0"/>
              </a:rPr>
              <a:t> au 30 juin 2023 est de 23%.</a:t>
            </a:r>
          </a:p>
          <a:p>
            <a:pPr marL="107950" indent="-107950">
              <a:spcAft>
                <a:spcPts val="600"/>
              </a:spcAft>
              <a:buAutoNum type="arabicParenR"/>
            </a:pPr>
            <a:r>
              <a:rPr lang="fr-FR" sz="600" dirty="0">
                <a:latin typeface="Segoe UI" panose="020B0502040204020203" pitchFamily="34" charset="0"/>
                <a:cs typeface="Segoe UI" panose="020B0502040204020203" pitchFamily="34" charset="0"/>
              </a:rPr>
              <a:t>L’EBITDA correspond au résultat opérationnel courant diminué des dépréciations et dotations nettes aux amortissements et provisions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5AB004E-74E4-0CFD-F905-9DEB83214772}"/>
              </a:ext>
            </a:extLst>
          </p:cNvPr>
          <p:cNvSpPr/>
          <p:nvPr/>
        </p:nvSpPr>
        <p:spPr>
          <a:xfrm>
            <a:off x="8107250" y="1345566"/>
            <a:ext cx="3697198" cy="4797662"/>
          </a:xfrm>
          <a:prstGeom prst="roundRect">
            <a:avLst>
              <a:gd name="adj" fmla="val 49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algn="ctr">
              <a:spcAft>
                <a:spcPts val="1200"/>
              </a:spcAft>
            </a:pPr>
            <a:r>
              <a:rPr lang="fr-FR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Commentaires</a:t>
            </a:r>
            <a:endParaRPr lang="fr-FR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300"/>
              </a:spcAft>
            </a:pPr>
            <a:r>
              <a:rPr lang="fr-FR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 S1 2023 : 20,8 M€ (-14%)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Radiologie</a:t>
            </a: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: </a:t>
            </a:r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16,6 M€ (+8%.)</a:t>
            </a:r>
            <a:b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Croissance</a:t>
            </a:r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portée par les accords de distribution Fujifilm Healthcare, Canon </a:t>
            </a:r>
            <a:r>
              <a:rPr lang="fr-FR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Medical</a:t>
            </a: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Systems</a:t>
            </a: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et </a:t>
            </a:r>
            <a:r>
              <a:rPr lang="fr-FR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Carestream</a:t>
            </a: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Health</a:t>
            </a: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(France et EU)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Ostéodensitométrie</a:t>
            </a: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4,2 M€ (+46%) </a:t>
            </a:r>
            <a:b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Accélération portée par l’export, l’accord de fabrication avec Fujifilm Healthcare et la reprise du marché asiatique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fr-FR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EBITDA S1 2023 : 1,9 M€ (+36%)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Augmentation de la marge d’Ebitda à 9,0% (vs 7,7% au S1 2022) porté la hausse des volumes et la maîtrise des coûts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fr-FR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Autres </a:t>
            </a:r>
            <a:r>
              <a:rPr lang="fr-FR" sz="12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pdts</a:t>
            </a:r>
            <a:r>
              <a:rPr lang="fr-FR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et charges opérationnels : 1,7 M€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GB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dont</a:t>
            </a:r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+1,8 M€ provenant de la cession de titres </a:t>
            </a:r>
            <a:r>
              <a:rPr lang="fr-FR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Hybrigenics</a:t>
            </a:r>
            <a:endParaRPr lang="fr-FR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fr-FR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Résultat net </a:t>
            </a:r>
            <a:r>
              <a:rPr lang="fr-FR" sz="12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pdg</a:t>
            </a:r>
            <a:r>
              <a:rPr lang="fr-FR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3,8 M€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Principalement constitués par des éléments non récurrents liés à la déconsolidation d’</a:t>
            </a:r>
            <a:r>
              <a:rPr lang="fr-FR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Hybrigenics</a:t>
            </a:r>
            <a:endParaRPr lang="fr-FR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705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6051608-1C7D-C15F-FFCA-4BB03AB37544}"/>
              </a:ext>
            </a:extLst>
          </p:cNvPr>
          <p:cNvSpPr/>
          <p:nvPr/>
        </p:nvSpPr>
        <p:spPr>
          <a:xfrm>
            <a:off x="8107250" y="1162486"/>
            <a:ext cx="3697198" cy="5193255"/>
          </a:xfrm>
          <a:prstGeom prst="roundRect">
            <a:avLst>
              <a:gd name="adj" fmla="val 517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algn="ctr">
              <a:spcAft>
                <a:spcPts val="600"/>
              </a:spcAft>
            </a:pPr>
            <a:r>
              <a:rPr lang="fr-FR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Commentaires</a:t>
            </a:r>
            <a:endParaRPr lang="fr-FR" sz="1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300"/>
              </a:spcAft>
            </a:pPr>
            <a:r>
              <a:rPr lang="fr-FR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Actif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Actifs non courants : 17,8 M€</a:t>
            </a:r>
          </a:p>
          <a:p>
            <a:pPr marL="360363" lvl="1" indent="-1714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dont 7,2 M€ d’immobilisations incorporelles (y compris 4,6 M€ de frais de R&amp;D activés)</a:t>
            </a:r>
          </a:p>
          <a:p>
            <a:pPr marL="360363" lvl="1" indent="-1714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dont 1,0 M€ d’écarts d’acquisition (goodwill) liés à l’apport d’actifs et aux nouvelles orientations stratégiques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Stocks : 14,0 M€ 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Trésorerie disponible : 3,8 M€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300"/>
              </a:spcAft>
            </a:pPr>
            <a:r>
              <a:rPr lang="fr-FR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Passif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Capitaux propres : 17,7 M€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Dettes financières (hors dettes locatives IFRS 16) : 13,4 M€</a:t>
            </a:r>
          </a:p>
          <a:p>
            <a:pPr marL="360363" lvl="1" indent="-1714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dont 7,6 M€ d’emprunts bancaires</a:t>
            </a:r>
          </a:p>
          <a:p>
            <a:pPr marL="360363" lvl="1" indent="-1714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dont 2,2 M€ d’avances remboursables</a:t>
            </a:r>
          </a:p>
          <a:p>
            <a:pPr marL="360363" lvl="1" indent="-1714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dont 3,6 M€ de factoring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Endettement financier net</a:t>
            </a:r>
            <a:r>
              <a:rPr lang="fr-FR" sz="1200" baseline="30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(1)</a:t>
            </a: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8,9 M€, soit un </a:t>
            </a:r>
            <a:r>
              <a:rPr lang="fr-FR" sz="1200" i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gearing</a:t>
            </a: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net</a:t>
            </a:r>
            <a:r>
              <a:rPr lang="fr-FR" sz="1200" baseline="30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(2)</a:t>
            </a: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50%</a:t>
            </a:r>
          </a:p>
          <a:p>
            <a:endParaRPr lang="fr-FR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8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(1)</a:t>
            </a:r>
            <a:r>
              <a:rPr lang="fr-FR" sz="800" dirty="0">
                <a:latin typeface="Segoe UI" panose="020B0502040204020203" pitchFamily="34" charset="0"/>
                <a:cs typeface="Segoe UI" panose="020B0502040204020203" pitchFamily="34" charset="0"/>
              </a:rPr>
              <a:t> L’endettement financier net correspond aux passifs financiers (hors dettes locatives IFRS 16) diminués de la trésorerie disponible</a:t>
            </a:r>
            <a:endParaRPr lang="fr-FR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8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(2)</a:t>
            </a:r>
            <a:r>
              <a:rPr lang="fr-FR" sz="800" dirty="0">
                <a:latin typeface="Segoe UI" panose="020B0502040204020203" pitchFamily="34" charset="0"/>
                <a:cs typeface="Segoe UI" panose="020B0502040204020203" pitchFamily="34" charset="0"/>
              </a:rPr>
              <a:t> Le </a:t>
            </a:r>
            <a:r>
              <a:rPr lang="fr-FR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gearing</a:t>
            </a:r>
            <a:r>
              <a:rPr lang="fr-FR" sz="800" dirty="0">
                <a:latin typeface="Segoe UI" panose="020B0502040204020203" pitchFamily="34" charset="0"/>
                <a:cs typeface="Segoe UI" panose="020B0502040204020203" pitchFamily="34" charset="0"/>
              </a:rPr>
              <a:t> net correspond au ratio endettement financier net sur capitaux propres. </a:t>
            </a:r>
            <a:endParaRPr lang="fr-FR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DBD69FE-CD1B-B876-3105-8DF670962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3E3F130-356D-3FC1-AF13-49F3183ABC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Bilan</a:t>
            </a:r>
            <a:endParaRPr lang="en-GB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4E28FBE2-9FAF-2E09-E4C6-F299C26520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505552"/>
              </p:ext>
            </p:extLst>
          </p:nvPr>
        </p:nvGraphicFramePr>
        <p:xfrm>
          <a:off x="513120" y="1669054"/>
          <a:ext cx="3472890" cy="4202454"/>
        </p:xfrm>
        <a:graphic>
          <a:graphicData uri="http://schemas.openxmlformats.org/drawingml/2006/table">
            <a:tbl>
              <a:tblPr firstRow="1" bandRow="1"/>
              <a:tblGrid>
                <a:gridCol w="1572523">
                  <a:extLst>
                    <a:ext uri="{9D8B030D-6E8A-4147-A177-3AD203B41FA5}">
                      <a16:colId xmlns:a16="http://schemas.microsoft.com/office/drawing/2014/main" val="3763063741"/>
                    </a:ext>
                  </a:extLst>
                </a:gridCol>
                <a:gridCol w="963573">
                  <a:extLst>
                    <a:ext uri="{9D8B030D-6E8A-4147-A177-3AD203B41FA5}">
                      <a16:colId xmlns:a16="http://schemas.microsoft.com/office/drawing/2014/main" val="1983710605"/>
                    </a:ext>
                  </a:extLst>
                </a:gridCol>
                <a:gridCol w="936794">
                  <a:extLst>
                    <a:ext uri="{9D8B030D-6E8A-4147-A177-3AD203B41FA5}">
                      <a16:colId xmlns:a16="http://schemas.microsoft.com/office/drawing/2014/main" val="2949178642"/>
                    </a:ext>
                  </a:extLst>
                </a:gridCol>
              </a:tblGrid>
              <a:tr h="501007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Données consolidées non auditées en M€ </a:t>
                      </a:r>
                      <a:br>
                        <a:rPr lang="fr-FR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fr-FR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Normes IFRS 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D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30/06/2023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D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31/12/2022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D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905650"/>
                  </a:ext>
                </a:extLst>
              </a:tr>
              <a:tr h="445957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Actifs non courants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17,8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10,3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870687"/>
                  </a:ext>
                </a:extLst>
              </a:tr>
              <a:tr h="460792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Droits d’utilisation</a:t>
                      </a:r>
                      <a:b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(IFRS 16)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fr-FR" sz="1100" b="0" i="0" u="none" strike="noStrike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4,6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015002"/>
                  </a:ext>
                </a:extLst>
              </a:tr>
              <a:tr h="548667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Stocks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14,0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13,0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839300"/>
                  </a:ext>
                </a:extLst>
              </a:tr>
              <a:tr h="445957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Clients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8,4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5,9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08460"/>
                  </a:ext>
                </a:extLst>
              </a:tr>
              <a:tr h="39231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Autres actifs  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5,7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5,7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639100"/>
                  </a:ext>
                </a:extLst>
              </a:tr>
              <a:tr h="501007">
                <a:tc>
                  <a:txBody>
                    <a:bodyPr/>
                    <a:lstStyle/>
                    <a:p>
                      <a:pPr marL="90488" indent="-90488" algn="l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Trésorerie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3,8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4,4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14635"/>
                  </a:ext>
                </a:extLst>
              </a:tr>
              <a:tr h="460792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Actifs destinés à être cédés  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10,0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10,0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125055"/>
                  </a:ext>
                </a:extLst>
              </a:tr>
              <a:tr h="445957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 actif 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1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50,5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1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53,9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865027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4FE9BA6-2A7C-096E-A74A-E246F8DB89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651602"/>
              </p:ext>
            </p:extLst>
          </p:nvPr>
        </p:nvGraphicFramePr>
        <p:xfrm>
          <a:off x="4340470" y="1665022"/>
          <a:ext cx="3472890" cy="4187619"/>
        </p:xfrm>
        <a:graphic>
          <a:graphicData uri="http://schemas.openxmlformats.org/drawingml/2006/table">
            <a:tbl>
              <a:tblPr firstRow="1" bandRow="1"/>
              <a:tblGrid>
                <a:gridCol w="1546511">
                  <a:extLst>
                    <a:ext uri="{9D8B030D-6E8A-4147-A177-3AD203B41FA5}">
                      <a16:colId xmlns:a16="http://schemas.microsoft.com/office/drawing/2014/main" val="3763063741"/>
                    </a:ext>
                  </a:extLst>
                </a:gridCol>
                <a:gridCol w="983774">
                  <a:extLst>
                    <a:ext uri="{9D8B030D-6E8A-4147-A177-3AD203B41FA5}">
                      <a16:colId xmlns:a16="http://schemas.microsoft.com/office/drawing/2014/main" val="1983710605"/>
                    </a:ext>
                  </a:extLst>
                </a:gridCol>
                <a:gridCol w="942605">
                  <a:extLst>
                    <a:ext uri="{9D8B030D-6E8A-4147-A177-3AD203B41FA5}">
                      <a16:colId xmlns:a16="http://schemas.microsoft.com/office/drawing/2014/main" val="2949178642"/>
                    </a:ext>
                  </a:extLst>
                </a:gridCol>
              </a:tblGrid>
              <a:tr h="501007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Données consolidées non auditées en M€ </a:t>
                      </a:r>
                      <a:br>
                        <a:rPr lang="fr-FR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fr-FR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Normes IFRS 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D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30/06/2023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D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31/12/2022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D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905650"/>
                  </a:ext>
                </a:extLst>
              </a:tr>
              <a:tr h="445957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Capitaux propres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17,7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18,2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870687"/>
                  </a:ext>
                </a:extLst>
              </a:tr>
              <a:tr h="445957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Passifs financiers 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13,4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10,5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015002"/>
                  </a:ext>
                </a:extLst>
              </a:tr>
              <a:tr h="548667">
                <a:tc>
                  <a:txBody>
                    <a:bodyPr/>
                    <a:lstStyle/>
                    <a:p>
                      <a:pPr marL="0" indent="0" algn="l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Passifs locatifs </a:t>
                      </a:r>
                    </a:p>
                    <a:p>
                      <a:pPr marL="0" indent="0" algn="l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(IFRS 16)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4,7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4,9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839300"/>
                  </a:ext>
                </a:extLst>
              </a:tr>
              <a:tr h="460792">
                <a:tc>
                  <a:txBody>
                    <a:bodyPr/>
                    <a:lstStyle/>
                    <a:p>
                      <a:pPr marL="0" indent="0" algn="l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Fournisseurs et autres dettes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13,4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15,1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08460"/>
                  </a:ext>
                </a:extLst>
              </a:tr>
              <a:tr h="39231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Autres passifs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639100"/>
                  </a:ext>
                </a:extLst>
              </a:tr>
              <a:tr h="501007">
                <a:tc>
                  <a:txBody>
                    <a:bodyPr/>
                    <a:lstStyle/>
                    <a:p>
                      <a:pPr marL="0" indent="0" algn="l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Passifs destinés à être cédés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--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3,9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14635"/>
                  </a:ext>
                </a:extLst>
              </a:tr>
              <a:tr h="445957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 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fr-FR" sz="1100" b="0" i="0" u="none" strike="noStrike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fr-FR" sz="1100" b="0" i="0" u="none" strike="noStrike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125055"/>
                  </a:ext>
                </a:extLst>
              </a:tr>
              <a:tr h="445957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 passif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1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50,5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1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53,9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865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7004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AD11A7C-C7EE-A0CB-436F-66202A2E0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7D66A9E-3781-EF49-B07A-8ABCCDA543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Tableau de flux de trésorerie</a:t>
            </a:r>
            <a:endParaRPr lang="en-GB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A913715-45B9-81D6-EC19-1607E375DF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217569"/>
              </p:ext>
            </p:extLst>
          </p:nvPr>
        </p:nvGraphicFramePr>
        <p:xfrm>
          <a:off x="508715" y="1689837"/>
          <a:ext cx="7302322" cy="4072793"/>
        </p:xfrm>
        <a:graphic>
          <a:graphicData uri="http://schemas.openxmlformats.org/drawingml/2006/table">
            <a:tbl>
              <a:tblPr firstRow="1" bandRow="1"/>
              <a:tblGrid>
                <a:gridCol w="4145074">
                  <a:extLst>
                    <a:ext uri="{9D8B030D-6E8A-4147-A177-3AD203B41FA5}">
                      <a16:colId xmlns:a16="http://schemas.microsoft.com/office/drawing/2014/main" val="3763063741"/>
                    </a:ext>
                  </a:extLst>
                </a:gridCol>
                <a:gridCol w="1658033">
                  <a:extLst>
                    <a:ext uri="{9D8B030D-6E8A-4147-A177-3AD203B41FA5}">
                      <a16:colId xmlns:a16="http://schemas.microsoft.com/office/drawing/2014/main" val="1983710605"/>
                    </a:ext>
                  </a:extLst>
                </a:gridCol>
                <a:gridCol w="1499215">
                  <a:extLst>
                    <a:ext uri="{9D8B030D-6E8A-4147-A177-3AD203B41FA5}">
                      <a16:colId xmlns:a16="http://schemas.microsoft.com/office/drawing/2014/main" val="2949178642"/>
                    </a:ext>
                  </a:extLst>
                </a:gridCol>
              </a:tblGrid>
              <a:tr h="546368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Données consolidées non auditées en M€ </a:t>
                      </a:r>
                      <a:br>
                        <a:rPr lang="fr-FR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fr-FR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Normes IFRS 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D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30/06/2023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D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30/06/2022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4D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905650"/>
                  </a:ext>
                </a:extLst>
              </a:tr>
              <a:tr h="486334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Marge brute d’autofinancement 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(0,4)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870687"/>
                  </a:ext>
                </a:extLst>
              </a:tr>
              <a:tr h="486334">
                <a:tc>
                  <a:txBody>
                    <a:bodyPr/>
                    <a:lstStyle/>
                    <a:p>
                      <a:pPr marL="0" indent="0" algn="l" rtl="0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Total variation du besoin en fonds de roulement opérationnel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(3,3)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(2,7)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015002"/>
                  </a:ext>
                </a:extLst>
              </a:tr>
              <a:tr h="598344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Flux nets de trésorerie provenant des activités opérationnelles</a:t>
                      </a:r>
                      <a:endParaRPr lang="fr-FR" sz="1100" b="1" i="0" u="none" strike="noStrike" baseline="30000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(1,8)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(3,1)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839300"/>
                  </a:ext>
                </a:extLst>
              </a:tr>
              <a:tr h="486334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Flux de trésorerie provenant des activités d’investissement</a:t>
                      </a:r>
                      <a:endParaRPr lang="fr-FR" sz="1100" b="0" i="0" u="none" strike="noStrike" baseline="30000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(1,3)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(0,7)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08460"/>
                  </a:ext>
                </a:extLst>
              </a:tr>
              <a:tr h="436377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Flux de trésorerie provenant des activités de financement</a:t>
                      </a:r>
                      <a:endParaRPr lang="fr-FR" sz="1100" b="1" i="0" u="none" strike="noStrike" baseline="30000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2,4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639100"/>
                  </a:ext>
                </a:extLst>
              </a:tr>
              <a:tr h="546368">
                <a:tc>
                  <a:txBody>
                    <a:bodyPr/>
                    <a:lstStyle/>
                    <a:p>
                      <a:pPr marL="0" indent="0" algn="l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Flux de trésorerie liés aux activités abandonnées</a:t>
                      </a:r>
                      <a:endParaRPr lang="fr-FR" sz="1100" b="0" i="0" u="none" strike="noStrike" baseline="30000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--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1,3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514635"/>
                  </a:ext>
                </a:extLst>
              </a:tr>
              <a:tr h="486334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Variation trésorerie nette</a:t>
                      </a:r>
                      <a:endParaRPr lang="fr-FR" sz="1100" b="0" i="0" u="none" strike="noStrike" baseline="30000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(0,6)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4D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125055"/>
                  </a:ext>
                </a:extLst>
              </a:tr>
            </a:tbl>
          </a:graphicData>
        </a:graphic>
      </p:graphicFrame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08F8374-E62C-28B6-3CA0-BE6F9CAE7F1C}"/>
              </a:ext>
            </a:extLst>
          </p:cNvPr>
          <p:cNvSpPr/>
          <p:nvPr/>
        </p:nvSpPr>
        <p:spPr>
          <a:xfrm>
            <a:off x="8107250" y="1349220"/>
            <a:ext cx="3697198" cy="4832629"/>
          </a:xfrm>
          <a:prstGeom prst="roundRect">
            <a:avLst>
              <a:gd name="adj" fmla="val 586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algn="ctr">
              <a:spcAft>
                <a:spcPts val="1200"/>
              </a:spcAft>
            </a:pPr>
            <a:r>
              <a:rPr lang="fr-FR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Commentaires</a:t>
            </a:r>
            <a:endParaRPr lang="fr-FR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Marge Brute d’autofinancement : 1,6 M€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Hausse du résultat net hors éléments non cash</a:t>
            </a:r>
          </a:p>
          <a:p>
            <a:endParaRPr lang="fr-FR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Besoin en Fonds de Roulement : -3,3 M€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Forte activité en fin de semestre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Augmentation des stocks pour prévenir les tensions d’approvisionnement et assurer le développement attendu des ventes</a:t>
            </a:r>
          </a:p>
          <a:p>
            <a:endParaRPr lang="fr-FR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Cash-flow d’exploitation : -1,8 M€</a:t>
            </a:r>
          </a:p>
          <a:p>
            <a:endParaRPr lang="fr-FR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Flux d’investissement : -1,3 M€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dont 1,3 M€ de d’activation de frais de R&amp;D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Flux de financement : +2,4 M€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dont +2,2 M€ d’augmentation du factoring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dont +1,3 M€ de nouveaux emprunts financiers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dont -0,8 M€ de remboursements de dettes financières et d’avances</a:t>
            </a:r>
          </a:p>
          <a:p>
            <a:endParaRPr lang="fr-FR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Variation nette de trésorerie : -0,6 M€</a:t>
            </a:r>
          </a:p>
          <a:p>
            <a:endParaRPr lang="fr-FR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7670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7DC1A6E-603A-8A2E-6A64-EA05BC5EE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4" r="88" b="5660"/>
          <a:stretch/>
        </p:blipFill>
        <p:spPr bwMode="auto">
          <a:xfrm>
            <a:off x="1528334" y="0"/>
            <a:ext cx="10663666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A748E6-92B2-650E-638D-0F320126CE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04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F41554-0726-2FE6-FD02-5541243A6C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2023</a:t>
            </a:r>
          </a:p>
          <a:p>
            <a:r>
              <a:rPr lang="fr-FR" dirty="0"/>
              <a:t>Solide visibilité pour la fin de l’année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4BA4E8-53FD-4125-6806-B418670A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1973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D3EB928B-33F2-EA60-723F-FEFD3A8E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8E7B040-B7B1-0C60-40F3-328BAEE39C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Bienvenue</a:t>
            </a:r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B586622-FE5E-86DB-FE57-8F4A2347BE7F}"/>
              </a:ext>
            </a:extLst>
          </p:cNvPr>
          <p:cNvSpPr txBox="1"/>
          <p:nvPr/>
        </p:nvSpPr>
        <p:spPr>
          <a:xfrm>
            <a:off x="1018013" y="3291468"/>
            <a:ext cx="4519903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i="0" u="none" strike="noStrike" baseline="0" dirty="0">
                <a:solidFill>
                  <a:srgbClr val="004DB6"/>
                </a:solidFill>
                <a:latin typeface="Segoe UI" panose="020B0502040204020203" pitchFamily="34" charset="0"/>
              </a:rPr>
              <a:t>Samuel </a:t>
            </a:r>
            <a:r>
              <a:rPr lang="fr-FR" sz="2400" b="1" i="0" u="none" strike="noStrike" baseline="0" dirty="0" err="1">
                <a:solidFill>
                  <a:srgbClr val="004DB6"/>
                </a:solidFill>
                <a:latin typeface="Segoe UI" panose="020B0502040204020203" pitchFamily="34" charset="0"/>
              </a:rPr>
              <a:t>Sancerni</a:t>
            </a:r>
            <a:endParaRPr lang="fr-FR" sz="2400" b="0" i="0" u="none" strike="noStrike" baseline="0" dirty="0">
              <a:solidFill>
                <a:srgbClr val="004DB6"/>
              </a:solidFill>
              <a:latin typeface="Segoe UI" panose="020B0502040204020203" pitchFamily="34" charset="0"/>
            </a:endParaRPr>
          </a:p>
          <a:p>
            <a:r>
              <a:rPr lang="fr-FR" sz="1600" b="1" u="none" strike="noStrike" baseline="0" dirty="0">
                <a:solidFill>
                  <a:srgbClr val="004DB6"/>
                </a:solidFill>
                <a:latin typeface="Segoe UI" panose="020B0502040204020203" pitchFamily="34" charset="0"/>
              </a:rPr>
              <a:t>Président DMS Group </a:t>
            </a:r>
          </a:p>
          <a:p>
            <a:r>
              <a:rPr lang="fr-FR" sz="1600" b="1" dirty="0">
                <a:solidFill>
                  <a:srgbClr val="004DB6"/>
                </a:solidFill>
                <a:latin typeface="Segoe UI" panose="020B0502040204020203" pitchFamily="34" charset="0"/>
              </a:rPr>
              <a:t>Directeur Général DMS Imaging </a:t>
            </a:r>
            <a:endParaRPr lang="fr-FR" sz="1600" b="1" u="none" strike="noStrike" baseline="0" dirty="0">
              <a:solidFill>
                <a:srgbClr val="004DB6"/>
              </a:solidFill>
              <a:latin typeface="Segoe UI" panose="020B0502040204020203" pitchFamily="34" charset="0"/>
            </a:endParaRPr>
          </a:p>
          <a:p>
            <a:pPr>
              <a:spcAft>
                <a:spcPts val="600"/>
              </a:spcAft>
            </a:pPr>
            <a:endParaRPr lang="fr-FR" sz="1200" b="0" i="0" u="none" strike="noStrike" baseline="0" dirty="0">
              <a:latin typeface="Segoe UI" panose="020B0502040204020203" pitchFamily="34" charset="0"/>
            </a:endParaRPr>
          </a:p>
          <a:p>
            <a:pPr marR="0" algn="l">
              <a:spcAft>
                <a:spcPts val="600"/>
              </a:spcAft>
            </a:pPr>
            <a:r>
              <a:rPr lang="fr-FR" sz="1200" b="0" i="0" u="none" strike="noStrike" baseline="0" dirty="0">
                <a:solidFill>
                  <a:srgbClr val="343D47"/>
                </a:solidFill>
                <a:latin typeface="Segoe UI" panose="020B0502040204020203" pitchFamily="34" charset="0"/>
              </a:rPr>
              <a:t>21 ans chez DMS Group</a:t>
            </a:r>
          </a:p>
          <a:p>
            <a:pPr marL="171450" marR="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b="0" i="0" u="none" strike="noStrike" baseline="0" dirty="0">
                <a:solidFill>
                  <a:srgbClr val="343D47"/>
                </a:solidFill>
                <a:latin typeface="Segoe UI" panose="020B0502040204020203" pitchFamily="34" charset="0"/>
              </a:rPr>
              <a:t>Président de DMS Group depuis le 18 07 2022</a:t>
            </a:r>
          </a:p>
          <a:p>
            <a:pPr marL="171450" marR="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b="0" i="0" u="none" strike="noStrike" baseline="0" dirty="0">
                <a:solidFill>
                  <a:srgbClr val="343D47"/>
                </a:solidFill>
                <a:latin typeface="Segoe UI" panose="020B0502040204020203" pitchFamily="34" charset="0"/>
              </a:rPr>
              <a:t>Spécialiste en imagerie médicale (Plus de 20 ans d’expérience)</a:t>
            </a:r>
          </a:p>
          <a:p>
            <a:pPr marL="171450" marR="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b="0" i="0" u="none" strike="noStrike" baseline="0" dirty="0">
                <a:solidFill>
                  <a:srgbClr val="343D47"/>
                </a:solidFill>
                <a:latin typeface="Segoe UI" panose="020B0502040204020203" pitchFamily="34" charset="0"/>
              </a:rPr>
              <a:t>Ingénieur généraliste</a:t>
            </a:r>
          </a:p>
          <a:p>
            <a:pPr marL="171450" marR="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b="0" i="0" u="none" strike="noStrike" baseline="0" dirty="0">
                <a:solidFill>
                  <a:srgbClr val="343D47"/>
                </a:solidFill>
                <a:latin typeface="Segoe UI" panose="020B0502040204020203" pitchFamily="34" charset="0"/>
              </a:rPr>
              <a:t>Master II IAE Commerce international (Montpellier)</a:t>
            </a:r>
          </a:p>
          <a:p>
            <a:pPr marL="171450" marR="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b="0" i="0" u="none" strike="noStrike" baseline="0" dirty="0">
                <a:solidFill>
                  <a:srgbClr val="343D47"/>
                </a:solidFill>
                <a:latin typeface="Segoe UI" panose="020B0502040204020203" pitchFamily="34" charset="0"/>
              </a:rPr>
              <a:t>Certificat HEC : Business et stratégie d'entreprise et </a:t>
            </a:r>
            <a:r>
              <a:rPr lang="fr-FR" sz="1200" b="0" i="0" u="none" strike="noStrike" baseline="0" dirty="0" err="1">
                <a:solidFill>
                  <a:srgbClr val="343D47"/>
                </a:solidFill>
                <a:latin typeface="Segoe UI" panose="020B0502040204020203" pitchFamily="34" charset="0"/>
              </a:rPr>
              <a:t>corporate</a:t>
            </a:r>
            <a:r>
              <a:rPr lang="fr-FR" sz="1200" b="0" i="0" u="none" strike="noStrike" baseline="0" dirty="0">
                <a:solidFill>
                  <a:srgbClr val="343D47"/>
                </a:solidFill>
                <a:latin typeface="Segoe UI" panose="020B0502040204020203" pitchFamily="34" charset="0"/>
              </a:rPr>
              <a:t> finance (ICCF)</a:t>
            </a:r>
          </a:p>
          <a:p>
            <a:endParaRPr lang="en-US" dirty="0">
              <a:solidFill>
                <a:srgbClr val="343D47"/>
              </a:solidFill>
              <a:latin typeface="Segoe UI" panose="020B05020402040202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81AB26A-6A15-6944-0727-6C29C5DA1E28}"/>
              </a:ext>
            </a:extLst>
          </p:cNvPr>
          <p:cNvSpPr txBox="1"/>
          <p:nvPr/>
        </p:nvSpPr>
        <p:spPr>
          <a:xfrm>
            <a:off x="6832823" y="3291468"/>
            <a:ext cx="481611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i="0" u="none" strike="noStrike" baseline="0" dirty="0">
                <a:solidFill>
                  <a:srgbClr val="004DB6"/>
                </a:solidFill>
                <a:latin typeface="Segoe UI" panose="020B0502040204020203" pitchFamily="34" charset="0"/>
              </a:rPr>
              <a:t>Valérie </a:t>
            </a:r>
            <a:r>
              <a:rPr lang="fr-FR" sz="2400" b="1" i="0" u="none" strike="noStrike" baseline="0" dirty="0" err="1">
                <a:solidFill>
                  <a:srgbClr val="004DB6"/>
                </a:solidFill>
                <a:latin typeface="Segoe UI" panose="020B0502040204020203" pitchFamily="34" charset="0"/>
              </a:rPr>
              <a:t>Pugnaloni</a:t>
            </a:r>
            <a:endParaRPr lang="fr-FR" sz="2400" b="0" i="0" u="none" strike="noStrike" baseline="0" dirty="0">
              <a:solidFill>
                <a:srgbClr val="004DB6"/>
              </a:solidFill>
              <a:latin typeface="Segoe UI" panose="020B0502040204020203" pitchFamily="34" charset="0"/>
            </a:endParaRPr>
          </a:p>
          <a:p>
            <a:r>
              <a:rPr lang="fr-FR" sz="1600" b="1" dirty="0">
                <a:solidFill>
                  <a:srgbClr val="004DB6"/>
                </a:solidFill>
                <a:latin typeface="Segoe UI" panose="020B0502040204020203" pitchFamily="34" charset="0"/>
              </a:rPr>
              <a:t>Directrice Administrative</a:t>
            </a:r>
          </a:p>
          <a:p>
            <a:r>
              <a:rPr lang="fr-FR" sz="1600" b="1" dirty="0">
                <a:solidFill>
                  <a:srgbClr val="004DB6"/>
                </a:solidFill>
                <a:latin typeface="Segoe UI" panose="020B0502040204020203" pitchFamily="34" charset="0"/>
              </a:rPr>
              <a:t>et Financière</a:t>
            </a:r>
            <a:endParaRPr lang="fr-FR" sz="1600" b="1" u="none" strike="noStrike" baseline="0" dirty="0">
              <a:solidFill>
                <a:srgbClr val="004DB6"/>
              </a:solidFill>
              <a:latin typeface="Segoe UI" panose="020B0502040204020203" pitchFamily="34" charset="0"/>
            </a:endParaRPr>
          </a:p>
          <a:p>
            <a:pPr>
              <a:spcAft>
                <a:spcPts val="600"/>
              </a:spcAft>
            </a:pPr>
            <a:endParaRPr lang="fr-FR" sz="1200" b="0" i="0" u="none" strike="noStrike" baseline="0" dirty="0">
              <a:latin typeface="Segoe UI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fr-FR" sz="1200" dirty="0">
                <a:solidFill>
                  <a:srgbClr val="343D47"/>
                </a:solidFill>
                <a:latin typeface="Segoe UI" panose="020B0502040204020203" pitchFamily="34" charset="0"/>
              </a:rPr>
              <a:t>A rejoint DMS en 2022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rgbClr val="343D47"/>
                </a:solidFill>
                <a:latin typeface="Segoe UI" panose="020B0502040204020203" pitchFamily="34" charset="0"/>
              </a:rPr>
              <a:t>17 ans d’expérience en audit (Ernst &amp; Young) et en direction financière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rgbClr val="343D47"/>
                </a:solidFill>
                <a:latin typeface="Segoe UI" panose="020B0502040204020203" pitchFamily="34" charset="0"/>
              </a:rPr>
              <a:t>Expériences au sein de sociétés industrielles cotées (Schneider Electric, General Electric)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rgbClr val="343D47"/>
                </a:solidFill>
                <a:latin typeface="Segoe UI" panose="020B0502040204020203" pitchFamily="34" charset="0"/>
              </a:rPr>
              <a:t>Master MDIE Management International (</a:t>
            </a:r>
            <a:r>
              <a:rPr lang="fr-FR" sz="1200" dirty="0" err="1">
                <a:solidFill>
                  <a:srgbClr val="343D47"/>
                </a:solidFill>
                <a:latin typeface="Segoe UI" panose="020B0502040204020203" pitchFamily="34" charset="0"/>
              </a:rPr>
              <a:t>Neoma</a:t>
            </a:r>
            <a:r>
              <a:rPr lang="fr-FR" sz="1200" dirty="0">
                <a:solidFill>
                  <a:srgbClr val="343D47"/>
                </a:solidFill>
                <a:latin typeface="Segoe UI" panose="020B0502040204020203" pitchFamily="34" charset="0"/>
              </a:rPr>
              <a:t> Business </a:t>
            </a:r>
            <a:r>
              <a:rPr lang="fr-FR" sz="1200" dirty="0" err="1">
                <a:solidFill>
                  <a:srgbClr val="343D47"/>
                </a:solidFill>
                <a:latin typeface="Segoe UI" panose="020B0502040204020203" pitchFamily="34" charset="0"/>
              </a:rPr>
              <a:t>School</a:t>
            </a:r>
            <a:r>
              <a:rPr lang="fr-FR" sz="1200" dirty="0">
                <a:solidFill>
                  <a:srgbClr val="343D47"/>
                </a:solidFill>
                <a:latin typeface="Segoe UI" panose="020B0502040204020203" pitchFamily="34" charset="0"/>
              </a:rPr>
              <a:t>)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rgbClr val="343D47"/>
                </a:solidFill>
                <a:latin typeface="Segoe UI" panose="020B0502040204020203" pitchFamily="34" charset="0"/>
              </a:rPr>
              <a:t>BBA Finance Internationale (</a:t>
            </a:r>
            <a:r>
              <a:rPr lang="fr-FR" sz="1200" dirty="0" err="1">
                <a:solidFill>
                  <a:srgbClr val="343D47"/>
                </a:solidFill>
                <a:latin typeface="Segoe UI" panose="020B0502040204020203" pitchFamily="34" charset="0"/>
              </a:rPr>
              <a:t>Essec</a:t>
            </a:r>
            <a:r>
              <a:rPr lang="fr-FR" sz="1200" dirty="0">
                <a:solidFill>
                  <a:srgbClr val="343D47"/>
                </a:solidFill>
                <a:latin typeface="Segoe UI" panose="020B0502040204020203" pitchFamily="34" charset="0"/>
              </a:rPr>
              <a:t> Business </a:t>
            </a:r>
            <a:r>
              <a:rPr lang="fr-FR" sz="1200" dirty="0" err="1">
                <a:solidFill>
                  <a:srgbClr val="343D47"/>
                </a:solidFill>
                <a:latin typeface="Segoe UI" panose="020B0502040204020203" pitchFamily="34" charset="0"/>
              </a:rPr>
              <a:t>School</a:t>
            </a:r>
            <a:r>
              <a:rPr lang="fr-FR" sz="1200" dirty="0">
                <a:solidFill>
                  <a:srgbClr val="343D47"/>
                </a:solidFill>
                <a:latin typeface="Segoe UI" panose="020B0502040204020203" pitchFamily="34" charset="0"/>
              </a:rPr>
              <a:t>)</a:t>
            </a:r>
          </a:p>
          <a:p>
            <a:endParaRPr lang="en-US" dirty="0">
              <a:solidFill>
                <a:srgbClr val="343D47"/>
              </a:solidFill>
              <a:latin typeface="Segoe UI" panose="020B0502040204020203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8D48A4E-5AB8-39F7-15C3-378604675323}"/>
              </a:ext>
            </a:extLst>
          </p:cNvPr>
          <p:cNvGrpSpPr/>
          <p:nvPr/>
        </p:nvGrpSpPr>
        <p:grpSpPr>
          <a:xfrm>
            <a:off x="853521" y="1431932"/>
            <a:ext cx="1620000" cy="1800000"/>
            <a:chOff x="2627289" y="1500389"/>
            <a:chExt cx="1620000" cy="18000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C2BCFCDF-0815-6680-44DC-7448F0FF6612}"/>
                </a:ext>
              </a:extLst>
            </p:cNvPr>
            <p:cNvSpPr/>
            <p:nvPr/>
          </p:nvSpPr>
          <p:spPr>
            <a:xfrm>
              <a:off x="2627289" y="1500389"/>
              <a:ext cx="1620000" cy="180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52D9B13-670E-3E11-8B38-56153CAB9E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0203" y="1638866"/>
              <a:ext cx="954171" cy="152304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72FA98C-08A5-735A-146F-B66A25632C49}"/>
              </a:ext>
            </a:extLst>
          </p:cNvPr>
          <p:cNvGrpSpPr/>
          <p:nvPr/>
        </p:nvGrpSpPr>
        <p:grpSpPr>
          <a:xfrm>
            <a:off x="6653307" y="1431932"/>
            <a:ext cx="1620000" cy="1800000"/>
            <a:chOff x="4599127" y="1236320"/>
            <a:chExt cx="1620000" cy="1800000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6C4CFF05-0EB9-8D7C-4708-9F615094A8D9}"/>
                </a:ext>
              </a:extLst>
            </p:cNvPr>
            <p:cNvSpPr/>
            <p:nvPr/>
          </p:nvSpPr>
          <p:spPr>
            <a:xfrm>
              <a:off x="4599127" y="1236320"/>
              <a:ext cx="1620000" cy="180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Image 7" descr="Une image contenant personne, Visage humain, sourire, verres&#10;&#10;Description générée automatiquement">
              <a:extLst>
                <a:ext uri="{FF2B5EF4-FFF2-40B4-BE49-F238E27FC236}">
                  <a16:creationId xmlns:a16="http://schemas.microsoft.com/office/drawing/2014/main" id="{B8CB41F1-6103-04FD-1C21-6F64301F3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4E5E0"/>
                </a:clrFrom>
                <a:clrTo>
                  <a:srgbClr val="E4E5E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87" t="4233" r="27187" b="50347"/>
            <a:stretch/>
          </p:blipFill>
          <p:spPr>
            <a:xfrm>
              <a:off x="4811635" y="1328998"/>
              <a:ext cx="1242812" cy="1539077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0856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E0E6E36-2FA8-406B-F0A0-E86516B57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84D13194-EAE2-2AF6-E196-BD203E1454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Solide visibilité sur le second semestre</a:t>
            </a:r>
            <a:endParaRPr lang="en-GB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4EABB500-5C81-2BA9-B9D6-5871BF527BE6}"/>
              </a:ext>
            </a:extLst>
          </p:cNvPr>
          <p:cNvSpPr>
            <a:spLocks noGrp="1"/>
          </p:cNvSpPr>
          <p:nvPr/>
        </p:nvSpPr>
        <p:spPr>
          <a:xfrm>
            <a:off x="1268569" y="1390918"/>
            <a:ext cx="10409909" cy="5329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fr-FR" sz="1600" b="1" dirty="0">
                <a:solidFill>
                  <a:srgbClr val="004D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Solide pipe commercial adossé aux partenariats OEM</a:t>
            </a:r>
          </a:p>
          <a:p>
            <a:pPr marL="414338" lvl="1" indent="-285750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357188" algn="l"/>
              </a:tabLst>
            </a:pPr>
            <a:r>
              <a:rPr lang="fr-FR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Modèle économique complémentaire </a:t>
            </a:r>
            <a:r>
              <a:rPr lang="fr-FR" sz="1600" dirty="0">
                <a:latin typeface="Segoe UI" panose="020B0502040204020203" pitchFamily="34" charset="0"/>
                <a:cs typeface="Segoe UI" panose="020B0502040204020203" pitchFamily="34" charset="0"/>
              </a:rPr>
              <a:t>des ventes directes en marque propre</a:t>
            </a:r>
          </a:p>
          <a:p>
            <a:pPr marL="414338" lvl="1" indent="-285750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357188" algn="l"/>
              </a:tabLst>
            </a:pPr>
            <a:r>
              <a:rPr lang="fr-FR" sz="1600" dirty="0">
                <a:latin typeface="Segoe UI" panose="020B0502040204020203" pitchFamily="34" charset="0"/>
                <a:cs typeface="Segoe UI" panose="020B0502040204020203" pitchFamily="34" charset="0"/>
              </a:rPr>
              <a:t>Optimisation du </a:t>
            </a:r>
            <a:r>
              <a:rPr lang="fr-FR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mix produit</a:t>
            </a:r>
            <a:r>
              <a:rPr lang="fr-FR" sz="16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fr-FR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mix client </a:t>
            </a:r>
            <a:r>
              <a:rPr lang="fr-FR" sz="1600" dirty="0">
                <a:latin typeface="Segoe UI" panose="020B0502040204020203" pitchFamily="34" charset="0"/>
                <a:cs typeface="Segoe UI" panose="020B0502040204020203" pitchFamily="34" charset="0"/>
              </a:rPr>
              <a:t>et du </a:t>
            </a:r>
            <a:r>
              <a:rPr lang="fr-FR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mix géographique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fr-FR" sz="1600" b="1" dirty="0">
                <a:solidFill>
                  <a:srgbClr val="004D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 succès commerciaux qui sécurisent la croissance des prochains mois </a:t>
            </a:r>
          </a:p>
          <a:p>
            <a:pPr marL="414338" lvl="1" indent="-285750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357188" algn="l"/>
              </a:tabLst>
            </a:pPr>
            <a:r>
              <a:rPr lang="fr-F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Radiologie : contrat gagné en janvier 2023 avec Fujifilm </a:t>
            </a:r>
            <a:r>
              <a:rPr lang="fr-FR" sz="1400" b="1" dirty="0">
                <a:solidFill>
                  <a:srgbClr val="343D4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Healthcare Italie </a:t>
            </a:r>
            <a:r>
              <a:rPr lang="fr-FR" sz="1400" dirty="0">
                <a:latin typeface="Segoe UI" panose="020B0502040204020203" pitchFamily="34" charset="0"/>
                <a:cs typeface="Segoe UI" panose="020B0502040204020203" pitchFamily="34" charset="0"/>
              </a:rPr>
              <a:t>pour la livraison de 96 tables </a:t>
            </a:r>
            <a:r>
              <a:rPr lang="fr-FR" sz="1400" dirty="0">
                <a:solidFill>
                  <a:srgbClr val="343D4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radiologie télécommandées FDX </a:t>
            </a:r>
            <a:r>
              <a:rPr lang="fr-FR" sz="1400" dirty="0" err="1">
                <a:solidFill>
                  <a:srgbClr val="343D4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Visionary</a:t>
            </a:r>
            <a:r>
              <a:rPr lang="fr-FR" sz="1400" dirty="0">
                <a:solidFill>
                  <a:srgbClr val="343D4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-RF Premium</a:t>
            </a:r>
            <a:endParaRPr lang="fr-FR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71538" lvl="2" indent="-285750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357188" algn="l"/>
              </a:tabLst>
            </a:pPr>
            <a:r>
              <a:rPr lang="fr-FR" sz="1200" dirty="0">
                <a:latin typeface="Segoe UI" panose="020B0502040204020203" pitchFamily="34" charset="0"/>
                <a:cs typeface="Segoe UI" panose="020B0502040204020203" pitchFamily="34" charset="0"/>
              </a:rPr>
              <a:t>Un montant de l’ordre de </a:t>
            </a:r>
            <a:r>
              <a:rPr lang="fr-FR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30% de l’activité annuelle d’imagerie médicale</a:t>
            </a:r>
          </a:p>
          <a:p>
            <a:pPr marL="871538" lvl="2" indent="-285750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357188" algn="l"/>
              </a:tabLst>
            </a:pPr>
            <a:r>
              <a:rPr lang="fr-FR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Début des livraisons au T2 2023 =&gt; Pleine contribution au S2 2023</a:t>
            </a:r>
          </a:p>
          <a:p>
            <a:pPr marL="414338" lvl="1" indent="-285750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357188" algn="l"/>
              </a:tabLst>
            </a:pPr>
            <a:r>
              <a:rPr lang="fr-FR" sz="1400" b="1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Radiologie : a</a:t>
            </a:r>
            <a:r>
              <a:rPr lang="fr-F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ccord signé en </a:t>
            </a:r>
            <a:r>
              <a:rPr lang="fr-FR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nov</a:t>
            </a:r>
            <a:r>
              <a:rPr lang="fr-F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2022 avec Canon </a:t>
            </a:r>
            <a:r>
              <a:rPr lang="fr-FR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Medical</a:t>
            </a:r>
            <a:r>
              <a:rPr lang="fr-F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Systems</a:t>
            </a:r>
            <a:r>
              <a:rPr lang="fr-F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Europe </a:t>
            </a:r>
            <a:r>
              <a:rPr lang="fr-FR" sz="1400" dirty="0">
                <a:latin typeface="Segoe UI" panose="020B0502040204020203" pitchFamily="34" charset="0"/>
                <a:cs typeface="Segoe UI" panose="020B0502040204020203" pitchFamily="34" charset="0"/>
              </a:rPr>
              <a:t>pour le développement et la distribution d’un système de radiographie et de fluoroscopie (RF) de nouvelle génération, développé par DMS Imaging à partir de la technologie de Canon.</a:t>
            </a:r>
          </a:p>
          <a:p>
            <a:pPr marL="814388" lvl="2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357188" algn="l"/>
              </a:tabLst>
            </a:pPr>
            <a:r>
              <a:rPr lang="fr-FR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Début des livraisons au S2 2023</a:t>
            </a:r>
          </a:p>
          <a:p>
            <a:pPr marL="357188" lvl="1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357188" algn="l"/>
              </a:tabLst>
            </a:pPr>
            <a:r>
              <a:rPr lang="fr-FR" sz="1400" b="1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Ostéodensitométrie : accord OEM avec Fujifilm Healthcare</a:t>
            </a:r>
          </a:p>
          <a:p>
            <a:pPr marL="814388" lvl="2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tabLst>
                <a:tab pos="357188" algn="l"/>
              </a:tabLst>
            </a:pPr>
            <a:r>
              <a:rPr lang="fr-FR" sz="1000" b="1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xxx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fr-FR" sz="1600" b="1" dirty="0">
                <a:solidFill>
                  <a:srgbClr val="004D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 tendances de marché structurantes </a:t>
            </a:r>
          </a:p>
          <a:p>
            <a:pPr lvl="1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fr-FR" sz="1400" b="1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Intelligence artificielle embarquée</a:t>
            </a:r>
          </a:p>
          <a:p>
            <a:pPr lvl="1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fr-FR" sz="1400" b="1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Mobilité des équipements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Graphique 23" descr="Couronne avec un remplissage uni">
            <a:extLst>
              <a:ext uri="{FF2B5EF4-FFF2-40B4-BE49-F238E27FC236}">
                <a16:creationId xmlns:a16="http://schemas.microsoft.com/office/drawing/2014/main" id="{D88F6C04-74DD-3861-9EDE-2D0E8FB33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370" y="2663648"/>
            <a:ext cx="540000" cy="540000"/>
          </a:xfrm>
          <a:prstGeom prst="rect">
            <a:avLst/>
          </a:prstGeom>
        </p:spPr>
      </p:pic>
      <p:pic>
        <p:nvPicPr>
          <p:cNvPr id="31" name="Graphique 30" descr="Calendrier journalier avec un remplissage uni">
            <a:extLst>
              <a:ext uri="{FF2B5EF4-FFF2-40B4-BE49-F238E27FC236}">
                <a16:creationId xmlns:a16="http://schemas.microsoft.com/office/drawing/2014/main" id="{8C8F1D8F-4795-0D5D-6CF0-EAD20E690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370" y="1503307"/>
            <a:ext cx="540000" cy="540000"/>
          </a:xfrm>
          <a:prstGeom prst="rect">
            <a:avLst/>
          </a:prstGeom>
        </p:spPr>
      </p:pic>
      <p:pic>
        <p:nvPicPr>
          <p:cNvPr id="33" name="Graphique 32" descr="Salle de conseil avec un remplissage uni">
            <a:extLst>
              <a:ext uri="{FF2B5EF4-FFF2-40B4-BE49-F238E27FC236}">
                <a16:creationId xmlns:a16="http://schemas.microsoft.com/office/drawing/2014/main" id="{517A9A69-C562-A606-F939-B99FC2562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4370" y="5549774"/>
            <a:ext cx="540000" cy="540000"/>
          </a:xfrm>
          <a:prstGeom prst="rect">
            <a:avLst/>
          </a:prstGeom>
        </p:spPr>
      </p:pic>
      <p:pic>
        <p:nvPicPr>
          <p:cNvPr id="3" name="Graphique 2" descr="Couronne avec un remplissage uni">
            <a:extLst>
              <a:ext uri="{FF2B5EF4-FFF2-40B4-BE49-F238E27FC236}">
                <a16:creationId xmlns:a16="http://schemas.microsoft.com/office/drawing/2014/main" id="{3BD6D196-7D43-AA33-FF76-7457DA7C0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370" y="3739042"/>
            <a:ext cx="540000" cy="540000"/>
          </a:xfrm>
          <a:prstGeom prst="rect">
            <a:avLst/>
          </a:prstGeom>
        </p:spPr>
      </p:pic>
      <p:pic>
        <p:nvPicPr>
          <p:cNvPr id="4" name="Graphique 3" descr="Couronne avec un remplissage uni">
            <a:extLst>
              <a:ext uri="{FF2B5EF4-FFF2-40B4-BE49-F238E27FC236}">
                <a16:creationId xmlns:a16="http://schemas.microsoft.com/office/drawing/2014/main" id="{590E3AFB-FD32-0F79-7B2C-E6EE3D6F5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370" y="474788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25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E72871B-5E7F-5761-160A-A97C65B1B6AA}"/>
              </a:ext>
            </a:extLst>
          </p:cNvPr>
          <p:cNvSpPr/>
          <p:nvPr/>
        </p:nvSpPr>
        <p:spPr>
          <a:xfrm>
            <a:off x="0" y="1198881"/>
            <a:ext cx="12192000" cy="5681980"/>
          </a:xfrm>
          <a:prstGeom prst="rect">
            <a:avLst/>
          </a:prstGeom>
          <a:solidFill>
            <a:srgbClr val="004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AB5FAC-557D-DA31-73B6-152F8FECD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74672-D360-4E46-BE7C-3945D3F5004D}" type="slidenum">
              <a:rPr lang="fr-FR" smtClean="0"/>
              <a:t>21</a:t>
            </a:fld>
            <a:endParaRPr lang="fr-FR"/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0689B0AF-FB27-F6A5-89B6-28E1E8AB4094}"/>
              </a:ext>
            </a:extLst>
          </p:cNvPr>
          <p:cNvSpPr txBox="1">
            <a:spLocks/>
          </p:cNvSpPr>
          <p:nvPr/>
        </p:nvSpPr>
        <p:spPr>
          <a:xfrm>
            <a:off x="1573874" y="384394"/>
            <a:ext cx="8607921" cy="4560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>
                <a:solidFill>
                  <a:srgbClr val="004DB6"/>
                </a:solidFill>
                <a:latin typeface="Novecento sans wide UltraLight" panose="00000705000000000000" pitchFamily="50" charset="0"/>
              </a:rPr>
              <a:t>VERS UNE GAMME COMPLÈTE DE SOLUTIONS D'IMAGERIE MÉDICALE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824AC92C-1FA1-84D8-2FC9-F26581565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6" y="400488"/>
            <a:ext cx="1073294" cy="31018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899FF13D-4857-D0A1-F65C-32125952A061}"/>
              </a:ext>
            </a:extLst>
          </p:cNvPr>
          <p:cNvGrpSpPr/>
          <p:nvPr/>
        </p:nvGrpSpPr>
        <p:grpSpPr>
          <a:xfrm>
            <a:off x="201640" y="1407560"/>
            <a:ext cx="6895996" cy="5244701"/>
            <a:chOff x="-737576" y="2476778"/>
            <a:chExt cx="8701211" cy="6617636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C446BC7-1CC5-8D1E-A924-5CAC922C6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0" y="2488845"/>
              <a:ext cx="2241015" cy="2241017"/>
            </a:xfrm>
            <a:prstGeom prst="rect">
              <a:avLst/>
            </a:prstGeom>
          </p:spPr>
        </p:pic>
        <p:sp>
          <p:nvSpPr>
            <p:cNvPr id="8" name="Espace réservé du contenu 2">
              <a:extLst>
                <a:ext uri="{FF2B5EF4-FFF2-40B4-BE49-F238E27FC236}">
                  <a16:creationId xmlns:a16="http://schemas.microsoft.com/office/drawing/2014/main" id="{74C7530F-C203-32F2-F5C2-70634E38F097}"/>
                </a:ext>
              </a:extLst>
            </p:cNvPr>
            <p:cNvSpPr txBox="1">
              <a:spLocks/>
            </p:cNvSpPr>
            <p:nvPr/>
          </p:nvSpPr>
          <p:spPr>
            <a:xfrm>
              <a:off x="-2" y="4487158"/>
              <a:ext cx="2241015" cy="746310"/>
            </a:xfrm>
            <a:prstGeom prst="rect">
              <a:avLst/>
            </a:prstGeom>
            <a:solidFill>
              <a:srgbClr val="004DB6"/>
            </a:solidFill>
          </p:spPr>
          <p:txBody>
            <a:bodyPr lIns="0" tIns="0" rIns="180000" bIns="0"/>
            <a:lstStyle>
              <a:lvl1pPr marL="0" indent="0" algn="l" defTabSz="914400" rtl="0" eaLnBrk="1" latinLnBrk="0" hangingPunct="1">
                <a:lnSpc>
                  <a:spcPts val="2400"/>
                </a:lnSpc>
                <a:spcBef>
                  <a:spcPts val="1400"/>
                </a:spcBef>
                <a:buFontTx/>
                <a:buNone/>
                <a:defRPr sz="1500" b="0" i="0" kern="1200" baseline="0">
                  <a:solidFill>
                    <a:srgbClr val="004DB6"/>
                  </a:solidFill>
                  <a:latin typeface="Segoe UI" charset="0"/>
                  <a:ea typeface="Segoe UI" charset="0"/>
                  <a:cs typeface="Segoe UI" charset="0"/>
                </a:defRPr>
              </a:lvl1pPr>
              <a:lvl2pPr marL="457200" indent="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2pPr>
              <a:lvl3pPr marL="914400" indent="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3pPr>
              <a:lvl4pPr marL="1371600" indent="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4pPr>
              <a:lvl5pPr marL="1828800" indent="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800"/>
                </a:lnSpc>
              </a:pPr>
              <a:r>
                <a:rPr lang="fr-FR" sz="1000" b="1" spc="200" dirty="0">
                  <a:solidFill>
                    <a:schemeClr val="bg1"/>
                  </a:solidFill>
                  <a:latin typeface="Novecento sans wide Light" charset="0"/>
                  <a:ea typeface="Novecento sans wide Light" charset="0"/>
                  <a:cs typeface="Novecento sans wide Light" charset="0"/>
                </a:rPr>
                <a:t>TABLES TÉLÉCOMMANDÉES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EB6281C-619F-163F-274F-37D4E5692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722620" y="2492948"/>
              <a:ext cx="2241015" cy="2241016"/>
            </a:xfrm>
            <a:prstGeom prst="rect">
              <a:avLst/>
            </a:prstGeom>
          </p:spPr>
        </p:pic>
        <p:sp>
          <p:nvSpPr>
            <p:cNvPr id="10" name="Espace réservé du contenu 2">
              <a:extLst>
                <a:ext uri="{FF2B5EF4-FFF2-40B4-BE49-F238E27FC236}">
                  <a16:creationId xmlns:a16="http://schemas.microsoft.com/office/drawing/2014/main" id="{71EB1D45-17DA-4D1D-0A46-0CCCED9C67C2}"/>
                </a:ext>
              </a:extLst>
            </p:cNvPr>
            <p:cNvSpPr txBox="1">
              <a:spLocks/>
            </p:cNvSpPr>
            <p:nvPr/>
          </p:nvSpPr>
          <p:spPr>
            <a:xfrm>
              <a:off x="5722620" y="4486228"/>
              <a:ext cx="2241015" cy="746310"/>
            </a:xfrm>
            <a:prstGeom prst="rect">
              <a:avLst/>
            </a:prstGeom>
            <a:solidFill>
              <a:srgbClr val="004DB6"/>
            </a:solidFill>
          </p:spPr>
          <p:txBody>
            <a:bodyPr lIns="0" tIns="0" rIns="180000" bIns="0"/>
            <a:lstStyle>
              <a:lvl1pPr marL="0" indent="0" algn="l" defTabSz="914400" rtl="0" eaLnBrk="1" latinLnBrk="0" hangingPunct="1">
                <a:lnSpc>
                  <a:spcPts val="2400"/>
                </a:lnSpc>
                <a:spcBef>
                  <a:spcPts val="1400"/>
                </a:spcBef>
                <a:buFontTx/>
                <a:buNone/>
                <a:defRPr sz="1500" b="0" i="0" kern="1200" baseline="0">
                  <a:solidFill>
                    <a:srgbClr val="004DB6"/>
                  </a:solidFill>
                  <a:latin typeface="Segoe UI" charset="0"/>
                  <a:ea typeface="Segoe UI" charset="0"/>
                  <a:cs typeface="Segoe UI" charset="0"/>
                </a:defRPr>
              </a:lvl1pPr>
              <a:lvl2pPr marL="457200" indent="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2pPr>
              <a:lvl3pPr marL="914400" indent="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3pPr>
              <a:lvl4pPr marL="1371600" indent="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4pPr>
              <a:lvl5pPr marL="1828800" indent="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800"/>
                </a:lnSpc>
              </a:pPr>
              <a:r>
                <a:rPr lang="fr-FR" sz="1000" b="1" spc="200" dirty="0">
                  <a:solidFill>
                    <a:schemeClr val="bg1"/>
                  </a:solidFill>
                  <a:latin typeface="Novecento sans wide Light" charset="0"/>
                  <a:ea typeface="Novecento sans wide Light" charset="0"/>
                  <a:cs typeface="Novecento sans wide Light" charset="0"/>
                </a:rPr>
                <a:t>ARCEAUX CHIRURGICAUX</a:t>
              </a: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683F9C0-C620-22FE-AEC8-22E4C0DDC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722620" y="6411977"/>
              <a:ext cx="2241015" cy="2241017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C7B770A-05EF-5645-1E09-DA2EC0120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765692" y="2476778"/>
              <a:ext cx="2241015" cy="224101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75E599F-14F8-5931-C8F6-9A172DE95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0" y="6411981"/>
              <a:ext cx="2241015" cy="2241013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97A5E0C-9E68-0F36-CE59-BFDFFA997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2765692" y="6411977"/>
              <a:ext cx="2241015" cy="2241017"/>
            </a:xfrm>
            <a:prstGeom prst="rect">
              <a:avLst/>
            </a:prstGeom>
          </p:spPr>
        </p:pic>
        <p:sp>
          <p:nvSpPr>
            <p:cNvPr id="15" name="Espace réservé du contenu 2">
              <a:extLst>
                <a:ext uri="{FF2B5EF4-FFF2-40B4-BE49-F238E27FC236}">
                  <a16:creationId xmlns:a16="http://schemas.microsoft.com/office/drawing/2014/main" id="{9F36FD9B-B121-0220-CD81-293A11EB97B6}"/>
                </a:ext>
              </a:extLst>
            </p:cNvPr>
            <p:cNvSpPr txBox="1">
              <a:spLocks/>
            </p:cNvSpPr>
            <p:nvPr/>
          </p:nvSpPr>
          <p:spPr>
            <a:xfrm>
              <a:off x="2765692" y="8425528"/>
              <a:ext cx="2241015" cy="668886"/>
            </a:xfrm>
            <a:prstGeom prst="rect">
              <a:avLst/>
            </a:prstGeom>
            <a:solidFill>
              <a:srgbClr val="004DB6"/>
            </a:solidFill>
          </p:spPr>
          <p:txBody>
            <a:bodyPr lIns="0" tIns="0" rIns="180000" bIns="0"/>
            <a:lstStyle>
              <a:lvl1pPr marL="0" indent="0" algn="l" defTabSz="914400" rtl="0" eaLnBrk="1" latinLnBrk="0" hangingPunct="1">
                <a:lnSpc>
                  <a:spcPts val="2400"/>
                </a:lnSpc>
                <a:spcBef>
                  <a:spcPts val="1400"/>
                </a:spcBef>
                <a:buFontTx/>
                <a:buNone/>
                <a:defRPr sz="1500" b="0" i="0" kern="1200" baseline="0">
                  <a:solidFill>
                    <a:srgbClr val="004DB6"/>
                  </a:solidFill>
                  <a:latin typeface="Segoe UI" charset="0"/>
                  <a:ea typeface="Segoe UI" charset="0"/>
                  <a:cs typeface="Segoe UI" charset="0"/>
                </a:defRPr>
              </a:lvl1pPr>
              <a:lvl2pPr marL="457200" indent="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2pPr>
              <a:lvl3pPr marL="914400" indent="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3pPr>
              <a:lvl4pPr marL="1371600" indent="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4pPr>
              <a:lvl5pPr marL="1828800" indent="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fr-FR" sz="1000" b="1" spc="200">
                  <a:solidFill>
                    <a:schemeClr val="bg1"/>
                  </a:solidFill>
                  <a:latin typeface="Novecento sans wide Light" charset="0"/>
                  <a:ea typeface="Novecento sans wide Light" charset="0"/>
                  <a:cs typeface="Novecento sans wide Light" charset="0"/>
                </a:rPr>
                <a:t>RETROFIT KITS</a:t>
              </a:r>
            </a:p>
          </p:txBody>
        </p:sp>
        <p:sp>
          <p:nvSpPr>
            <p:cNvPr id="16" name="Espace réservé du contenu 2">
              <a:extLst>
                <a:ext uri="{FF2B5EF4-FFF2-40B4-BE49-F238E27FC236}">
                  <a16:creationId xmlns:a16="http://schemas.microsoft.com/office/drawing/2014/main" id="{ECBB1DF3-5118-28BB-66AB-88DA7920C5FF}"/>
                </a:ext>
              </a:extLst>
            </p:cNvPr>
            <p:cNvSpPr txBox="1">
              <a:spLocks/>
            </p:cNvSpPr>
            <p:nvPr/>
          </p:nvSpPr>
          <p:spPr>
            <a:xfrm>
              <a:off x="-737576" y="8423409"/>
              <a:ext cx="2978591" cy="498742"/>
            </a:xfrm>
            <a:prstGeom prst="rect">
              <a:avLst/>
            </a:prstGeom>
            <a:solidFill>
              <a:srgbClr val="004DB6"/>
            </a:solidFill>
          </p:spPr>
          <p:txBody>
            <a:bodyPr lIns="0" tIns="0" rIns="180000" bIns="0"/>
            <a:lstStyle>
              <a:lvl1pPr marL="0" indent="0" algn="l" defTabSz="914400" rtl="0" eaLnBrk="1" latinLnBrk="0" hangingPunct="1">
                <a:lnSpc>
                  <a:spcPts val="2400"/>
                </a:lnSpc>
                <a:spcBef>
                  <a:spcPts val="1400"/>
                </a:spcBef>
                <a:buFontTx/>
                <a:buNone/>
                <a:defRPr sz="1500" b="0" i="0" kern="1200" baseline="0">
                  <a:solidFill>
                    <a:srgbClr val="004DB6"/>
                  </a:solidFill>
                  <a:latin typeface="Segoe UI" charset="0"/>
                  <a:ea typeface="Segoe UI" charset="0"/>
                  <a:cs typeface="Segoe UI" charset="0"/>
                </a:defRPr>
              </a:lvl1pPr>
              <a:lvl2pPr marL="457200" indent="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2pPr>
              <a:lvl3pPr marL="914400" indent="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3pPr>
              <a:lvl4pPr marL="1371600" indent="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4pPr>
              <a:lvl5pPr marL="1828800" indent="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fr-FR" sz="1000" b="1" spc="200">
                  <a:solidFill>
                    <a:schemeClr val="bg1"/>
                  </a:solidFill>
                  <a:latin typeface="Novecento sans wide Light" charset="0"/>
                  <a:ea typeface="Novecento sans wide Light" charset="0"/>
                  <a:cs typeface="Novecento sans wide Light" charset="0"/>
                </a:rPr>
                <a:t>SALLE OS POUMONS</a:t>
              </a:r>
            </a:p>
          </p:txBody>
        </p:sp>
        <p:sp>
          <p:nvSpPr>
            <p:cNvPr id="17" name="Espace réservé du contenu 2">
              <a:extLst>
                <a:ext uri="{FF2B5EF4-FFF2-40B4-BE49-F238E27FC236}">
                  <a16:creationId xmlns:a16="http://schemas.microsoft.com/office/drawing/2014/main" id="{A95B96D5-D4A7-C9CD-5885-ECF6168A1760}"/>
                </a:ext>
              </a:extLst>
            </p:cNvPr>
            <p:cNvSpPr txBox="1">
              <a:spLocks/>
            </p:cNvSpPr>
            <p:nvPr/>
          </p:nvSpPr>
          <p:spPr>
            <a:xfrm>
              <a:off x="2765692" y="4487157"/>
              <a:ext cx="2241015" cy="746310"/>
            </a:xfrm>
            <a:prstGeom prst="rect">
              <a:avLst/>
            </a:prstGeom>
            <a:solidFill>
              <a:srgbClr val="004DB6"/>
            </a:solidFill>
          </p:spPr>
          <p:txBody>
            <a:bodyPr lIns="0" tIns="0" rIns="180000" bIns="0"/>
            <a:lstStyle>
              <a:lvl1pPr marL="0" indent="0" algn="l" defTabSz="914400" rtl="0" eaLnBrk="1" latinLnBrk="0" hangingPunct="1">
                <a:lnSpc>
                  <a:spcPts val="2400"/>
                </a:lnSpc>
                <a:spcBef>
                  <a:spcPts val="1400"/>
                </a:spcBef>
                <a:buFontTx/>
                <a:buNone/>
                <a:defRPr sz="1500" b="0" i="0" kern="1200" baseline="0">
                  <a:solidFill>
                    <a:srgbClr val="004DB6"/>
                  </a:solidFill>
                  <a:latin typeface="Segoe UI" charset="0"/>
                  <a:ea typeface="Segoe UI" charset="0"/>
                  <a:cs typeface="Segoe UI" charset="0"/>
                </a:defRPr>
              </a:lvl1pPr>
              <a:lvl2pPr marL="457200" indent="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2pPr>
              <a:lvl3pPr marL="914400" indent="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3pPr>
              <a:lvl4pPr marL="1371600" indent="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4pPr>
              <a:lvl5pPr marL="1828800" indent="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fr-FR" sz="1000" b="1" spc="200">
                  <a:solidFill>
                    <a:schemeClr val="bg1"/>
                  </a:solidFill>
                  <a:latin typeface="Novecento sans wide Light" charset="0"/>
                  <a:ea typeface="Novecento sans wide Light" charset="0"/>
                  <a:cs typeface="Novecento sans wide Light" charset="0"/>
                </a:rPr>
                <a:t>MOBILES</a:t>
              </a:r>
            </a:p>
          </p:txBody>
        </p:sp>
        <p:sp>
          <p:nvSpPr>
            <p:cNvPr id="18" name="Espace réservé du contenu 2">
              <a:extLst>
                <a:ext uri="{FF2B5EF4-FFF2-40B4-BE49-F238E27FC236}">
                  <a16:creationId xmlns:a16="http://schemas.microsoft.com/office/drawing/2014/main" id="{34FA236B-1B78-3D49-E8A4-4BF901D629AF}"/>
                </a:ext>
              </a:extLst>
            </p:cNvPr>
            <p:cNvSpPr txBox="1">
              <a:spLocks/>
            </p:cNvSpPr>
            <p:nvPr/>
          </p:nvSpPr>
          <p:spPr>
            <a:xfrm>
              <a:off x="5722620" y="8423407"/>
              <a:ext cx="2241015" cy="671007"/>
            </a:xfrm>
            <a:prstGeom prst="rect">
              <a:avLst/>
            </a:prstGeom>
            <a:solidFill>
              <a:srgbClr val="004DB6"/>
            </a:solidFill>
          </p:spPr>
          <p:txBody>
            <a:bodyPr lIns="0" tIns="0" rIns="180000" bIns="0"/>
            <a:lstStyle>
              <a:lvl1pPr marL="0" indent="0" algn="l" defTabSz="914400" rtl="0" eaLnBrk="1" latinLnBrk="0" hangingPunct="1">
                <a:lnSpc>
                  <a:spcPts val="2400"/>
                </a:lnSpc>
                <a:spcBef>
                  <a:spcPts val="1400"/>
                </a:spcBef>
                <a:buFontTx/>
                <a:buNone/>
                <a:defRPr sz="1500" b="0" i="0" kern="1200" baseline="0">
                  <a:solidFill>
                    <a:srgbClr val="004DB6"/>
                  </a:solidFill>
                  <a:latin typeface="Segoe UI" charset="0"/>
                  <a:ea typeface="Segoe UI" charset="0"/>
                  <a:cs typeface="Segoe UI" charset="0"/>
                </a:defRPr>
              </a:lvl1pPr>
              <a:lvl2pPr marL="457200" indent="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2pPr>
              <a:lvl3pPr marL="914400" indent="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3pPr>
              <a:lvl4pPr marL="1371600" indent="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4pPr>
              <a:lvl5pPr marL="1828800" indent="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400" b="0" i="0" kern="1200">
                  <a:solidFill>
                    <a:schemeClr val="tx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fr-FR" sz="1000" b="1" spc="200">
                  <a:solidFill>
                    <a:schemeClr val="bg1"/>
                  </a:solidFill>
                  <a:latin typeface="Novecento sans wide Light" charset="0"/>
                  <a:ea typeface="Novecento sans wide Light" charset="0"/>
                  <a:cs typeface="Novecento sans wide Light" charset="0"/>
                </a:rPr>
                <a:t>MAMMOGRAPHIE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8AA4D79-5495-07CB-B68F-C3B77A458A58}"/>
              </a:ext>
            </a:extLst>
          </p:cNvPr>
          <p:cNvSpPr/>
          <p:nvPr/>
        </p:nvSpPr>
        <p:spPr>
          <a:xfrm>
            <a:off x="7860032" y="4813311"/>
            <a:ext cx="3790947" cy="17760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C0C0C0"/>
              </a:highlight>
            </a:endParaRPr>
          </a:p>
        </p:txBody>
      </p:sp>
      <p:cxnSp>
        <p:nvCxnSpPr>
          <p:cNvPr id="23" name="Straight Arrow Connector 120">
            <a:extLst>
              <a:ext uri="{FF2B5EF4-FFF2-40B4-BE49-F238E27FC236}">
                <a16:creationId xmlns:a16="http://schemas.microsoft.com/office/drawing/2014/main" id="{E21BA90E-20FB-55CD-9BF4-2AEA81DAB329}"/>
              </a:ext>
            </a:extLst>
          </p:cNvPr>
          <p:cNvCxnSpPr>
            <a:cxnSpLocks/>
          </p:cNvCxnSpPr>
          <p:nvPr/>
        </p:nvCxnSpPr>
        <p:spPr>
          <a:xfrm>
            <a:off x="3141844" y="3641942"/>
            <a:ext cx="3807596" cy="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4">
            <a:extLst>
              <a:ext uri="{FF2B5EF4-FFF2-40B4-BE49-F238E27FC236}">
                <a16:creationId xmlns:a16="http://schemas.microsoft.com/office/drawing/2014/main" id="{898218AC-3A7F-4C9D-37FB-0B5E25AC77BA}"/>
              </a:ext>
            </a:extLst>
          </p:cNvPr>
          <p:cNvSpPr txBox="1"/>
          <p:nvPr/>
        </p:nvSpPr>
        <p:spPr>
          <a:xfrm>
            <a:off x="3141844" y="3682895"/>
            <a:ext cx="3807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16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Projet MC2 soutenu par France Relance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E50C5295-9A5E-2102-BA6D-AFCCC1B3B4FA}"/>
              </a:ext>
            </a:extLst>
          </p:cNvPr>
          <p:cNvSpPr txBox="1"/>
          <p:nvPr/>
        </p:nvSpPr>
        <p:spPr>
          <a:xfrm>
            <a:off x="718685" y="6554604"/>
            <a:ext cx="61697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10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Produit dis de négoce actuellement dans notre gamme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cxnSp>
        <p:nvCxnSpPr>
          <p:cNvPr id="27" name="Straight Arrow Connector 120">
            <a:extLst>
              <a:ext uri="{FF2B5EF4-FFF2-40B4-BE49-F238E27FC236}">
                <a16:creationId xmlns:a16="http://schemas.microsoft.com/office/drawing/2014/main" id="{03341E9D-B56D-F202-A5A2-B12BB1D229CD}"/>
              </a:ext>
            </a:extLst>
          </p:cNvPr>
          <p:cNvCxnSpPr>
            <a:cxnSpLocks/>
          </p:cNvCxnSpPr>
          <p:nvPr/>
        </p:nvCxnSpPr>
        <p:spPr>
          <a:xfrm>
            <a:off x="718684" y="6523357"/>
            <a:ext cx="616979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4">
            <a:extLst>
              <a:ext uri="{FF2B5EF4-FFF2-40B4-BE49-F238E27FC236}">
                <a16:creationId xmlns:a16="http://schemas.microsoft.com/office/drawing/2014/main" id="{B72E87B8-626C-4696-053A-350217D7FE97}"/>
              </a:ext>
            </a:extLst>
          </p:cNvPr>
          <p:cNvSpPr txBox="1"/>
          <p:nvPr/>
        </p:nvSpPr>
        <p:spPr>
          <a:xfrm>
            <a:off x="7968625" y="5984914"/>
            <a:ext cx="3499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1000">
                <a:solidFill>
                  <a:srgbClr val="004DB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Plateforme logicielle de workflow R/F basée sur l'IA</a:t>
            </a:r>
          </a:p>
          <a:p>
            <a:pPr lvl="0">
              <a:defRPr/>
            </a:pPr>
            <a:r>
              <a:rPr lang="fr-FR" sz="1000">
                <a:solidFill>
                  <a:srgbClr val="004DB6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Transversal à toute la gamme de produits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4DB6"/>
              </a:solidFill>
              <a:effectLst/>
              <a:uLnTx/>
              <a:uFillTx/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64E1B887-0DBA-5C9F-FEC0-A55EC996CF59}"/>
              </a:ext>
            </a:extLst>
          </p:cNvPr>
          <p:cNvSpPr txBox="1">
            <a:spLocks/>
          </p:cNvSpPr>
          <p:nvPr/>
        </p:nvSpPr>
        <p:spPr>
          <a:xfrm>
            <a:off x="8059166" y="4930794"/>
            <a:ext cx="1776078" cy="403986"/>
          </a:xfrm>
          <a:prstGeom prst="rect">
            <a:avLst/>
          </a:prstGeom>
          <a:noFill/>
        </p:spPr>
        <p:txBody>
          <a:bodyPr lIns="0" tIns="0" rIns="180000" bIns="0"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400"/>
              </a:spcBef>
              <a:buFontTx/>
              <a:buNone/>
              <a:defRPr sz="1500" b="0" i="0" kern="1200" baseline="0">
                <a:solidFill>
                  <a:srgbClr val="004DB6"/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457200" indent="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000" b="1" spc="200">
                <a:latin typeface="Novecento sans wide Light" charset="0"/>
                <a:ea typeface="Novecento sans wide Light" charset="0"/>
                <a:cs typeface="Novecento sans wide Light" charset="0"/>
              </a:rPr>
              <a:t>LOGICIEL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000" b="1" spc="200">
                <a:latin typeface="Novecento sans wide Light" charset="0"/>
                <a:ea typeface="Novecento sans wide Light" charset="0"/>
                <a:cs typeface="Novecento sans wide Light" charset="0"/>
              </a:rPr>
              <a:t>ADAM</a:t>
            </a:r>
          </a:p>
        </p:txBody>
      </p:sp>
      <p:pic>
        <p:nvPicPr>
          <p:cNvPr id="37" name="Picture 197">
            <a:extLst>
              <a:ext uri="{FF2B5EF4-FFF2-40B4-BE49-F238E27FC236}">
                <a16:creationId xmlns:a16="http://schemas.microsoft.com/office/drawing/2014/main" id="{520117F4-4CB1-B587-9E72-52E4121C8E2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182" y="4920339"/>
            <a:ext cx="1362655" cy="93249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D75529B-EE94-86E5-69F2-1E909A7E721D}"/>
              </a:ext>
            </a:extLst>
          </p:cNvPr>
          <p:cNvSpPr/>
          <p:nvPr/>
        </p:nvSpPr>
        <p:spPr>
          <a:xfrm>
            <a:off x="7861345" y="1390294"/>
            <a:ext cx="3790947" cy="3290935"/>
          </a:xfrm>
          <a:prstGeom prst="rect">
            <a:avLst/>
          </a:prstGeom>
          <a:solidFill>
            <a:srgbClr val="FFFFFF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C0C0C0"/>
              </a:highlight>
            </a:endParaRPr>
          </a:p>
        </p:txBody>
      </p:sp>
      <p:pic>
        <p:nvPicPr>
          <p:cNvPr id="38" name="Picture 198">
            <a:extLst>
              <a:ext uri="{FF2B5EF4-FFF2-40B4-BE49-F238E27FC236}">
                <a16:creationId xmlns:a16="http://schemas.microsoft.com/office/drawing/2014/main" id="{C38C0CD5-307C-3A60-6EF3-1CBD014AFC8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rcRect l="28118" t="24048"/>
          <a:stretch/>
        </p:blipFill>
        <p:spPr>
          <a:xfrm>
            <a:off x="8889868" y="5064674"/>
            <a:ext cx="1079895" cy="841368"/>
          </a:xfrm>
          <a:prstGeom prst="rect">
            <a:avLst/>
          </a:prstGeom>
        </p:spPr>
      </p:pic>
      <p:sp>
        <p:nvSpPr>
          <p:cNvPr id="29" name="TextBox 14">
            <a:extLst>
              <a:ext uri="{FF2B5EF4-FFF2-40B4-BE49-F238E27FC236}">
                <a16:creationId xmlns:a16="http://schemas.microsoft.com/office/drawing/2014/main" id="{16E84E59-B8A2-2360-315A-4A4829AEFD72}"/>
              </a:ext>
            </a:extLst>
          </p:cNvPr>
          <p:cNvSpPr txBox="1"/>
          <p:nvPr/>
        </p:nvSpPr>
        <p:spPr>
          <a:xfrm>
            <a:off x="7928325" y="3302365"/>
            <a:ext cx="364425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11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Parallèlement au succès commercial actuel, redéfinition continue de la gamme de produits vers plus de valeur ajoutée</a:t>
            </a:r>
          </a:p>
          <a:p>
            <a:pPr lvl="0">
              <a:defRPr/>
            </a:pPr>
            <a:br>
              <a:rPr lang="fr-FR" sz="11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</a:br>
            <a:r>
              <a:rPr lang="fr-FR" sz="11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Lancement commercial nouvelle gamme début 2025 avec pour objectif à terme le lancement aux Etats Unis (plus grand marché mondial).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30" name="Image 30">
            <a:extLst>
              <a:ext uri="{FF2B5EF4-FFF2-40B4-BE49-F238E27FC236}">
                <a16:creationId xmlns:a16="http://schemas.microsoft.com/office/drawing/2014/main" id="{BE793677-97EB-A815-4BD0-93B466855B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660" y="1390295"/>
            <a:ext cx="2304734" cy="2251648"/>
          </a:xfrm>
          <a:prstGeom prst="rect">
            <a:avLst/>
          </a:prstGeom>
        </p:spPr>
      </p:pic>
      <p:sp>
        <p:nvSpPr>
          <p:cNvPr id="41" name="TextBox 10">
            <a:extLst>
              <a:ext uri="{FF2B5EF4-FFF2-40B4-BE49-F238E27FC236}">
                <a16:creationId xmlns:a16="http://schemas.microsoft.com/office/drawing/2014/main" id="{9D2D1EF6-1661-4EE6-950B-5D27CE30CBE6}"/>
              </a:ext>
            </a:extLst>
          </p:cNvPr>
          <p:cNvSpPr txBox="1"/>
          <p:nvPr/>
        </p:nvSpPr>
        <p:spPr>
          <a:xfrm rot="16200000">
            <a:off x="-1151230" y="3861554"/>
            <a:ext cx="295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Medium" panose="00000600000000000000" pitchFamily="2" charset="0"/>
                <a:ea typeface="Open Sans SemiBold" panose="020B0706030804020204" pitchFamily="34" charset="0"/>
                <a:cs typeface="Poppins Medium" panose="00000600000000000000" pitchFamily="2" charset="0"/>
              </a:rPr>
              <a:t>RADIOLOGIE</a:t>
            </a:r>
          </a:p>
        </p:txBody>
      </p:sp>
      <p:sp>
        <p:nvSpPr>
          <p:cNvPr id="42" name="TextBox 10">
            <a:extLst>
              <a:ext uri="{FF2B5EF4-FFF2-40B4-BE49-F238E27FC236}">
                <a16:creationId xmlns:a16="http://schemas.microsoft.com/office/drawing/2014/main" id="{BCE421B5-6677-BF87-A022-8C3EFE8153CE}"/>
              </a:ext>
            </a:extLst>
          </p:cNvPr>
          <p:cNvSpPr txBox="1"/>
          <p:nvPr/>
        </p:nvSpPr>
        <p:spPr>
          <a:xfrm rot="16200000">
            <a:off x="5912680" y="2800161"/>
            <a:ext cx="3374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Medium" panose="00000600000000000000" pitchFamily="2" charset="0"/>
                <a:ea typeface="Open Sans SemiBold" panose="020B0706030804020204" pitchFamily="34" charset="0"/>
                <a:cs typeface="Poppins Medium" panose="00000600000000000000" pitchFamily="2" charset="0"/>
              </a:rPr>
              <a:t>OSTÉODENSITOMÉTRIE</a:t>
            </a:r>
          </a:p>
        </p:txBody>
      </p:sp>
      <p:sp>
        <p:nvSpPr>
          <p:cNvPr id="43" name="TextBox 10">
            <a:extLst>
              <a:ext uri="{FF2B5EF4-FFF2-40B4-BE49-F238E27FC236}">
                <a16:creationId xmlns:a16="http://schemas.microsoft.com/office/drawing/2014/main" id="{99B51D80-39B4-6996-974E-414791DC8617}"/>
              </a:ext>
            </a:extLst>
          </p:cNvPr>
          <p:cNvSpPr txBox="1"/>
          <p:nvPr/>
        </p:nvSpPr>
        <p:spPr>
          <a:xfrm rot="16200000">
            <a:off x="6763096" y="5541869"/>
            <a:ext cx="1776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Medium" panose="00000600000000000000" pitchFamily="2" charset="0"/>
                <a:ea typeface="Open Sans SemiBold" panose="020B0706030804020204" pitchFamily="34" charset="0"/>
                <a:cs typeface="Poppins Medium" panose="00000600000000000000" pitchFamily="2" charset="0"/>
              </a:rPr>
              <a:t>ADAM</a:t>
            </a:r>
          </a:p>
        </p:txBody>
      </p:sp>
    </p:spTree>
    <p:extLst>
      <p:ext uri="{BB962C8B-B14F-4D97-AF65-F5344CB8AC3E}">
        <p14:creationId xmlns:p14="http://schemas.microsoft.com/office/powerpoint/2010/main" val="301884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5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ECA22D-560D-71F0-8A79-C54908A1E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225A057F-F555-DA79-4B8F-FC769D8FCE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7546" y="215240"/>
            <a:ext cx="11749864" cy="655154"/>
          </a:xfrm>
        </p:spPr>
        <p:txBody>
          <a:bodyPr/>
          <a:lstStyle/>
          <a:p>
            <a:r>
              <a:rPr lang="fr-FR" sz="1770" dirty="0"/>
              <a:t>Notre roadmap pour creuser l’écart sur le segment premium de l’imagerie médicale</a:t>
            </a:r>
            <a:endParaRPr lang="en-GB" sz="1770" dirty="0"/>
          </a:p>
        </p:txBody>
      </p:sp>
      <p:pic>
        <p:nvPicPr>
          <p:cNvPr id="10" name="Graphique 11">
            <a:extLst>
              <a:ext uri="{FF2B5EF4-FFF2-40B4-BE49-F238E27FC236}">
                <a16:creationId xmlns:a16="http://schemas.microsoft.com/office/drawing/2014/main" id="{88B58F64-1235-F94C-6D15-3E0D7EF06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6244" y="4015898"/>
            <a:ext cx="2154743" cy="1561408"/>
          </a:xfrm>
          <a:prstGeom prst="rect">
            <a:avLst/>
          </a:prstGeom>
        </p:spPr>
      </p:pic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45893B20-D8E3-B33D-E3D2-37270066367E}"/>
              </a:ext>
            </a:extLst>
          </p:cNvPr>
          <p:cNvSpPr/>
          <p:nvPr/>
        </p:nvSpPr>
        <p:spPr>
          <a:xfrm>
            <a:off x="706191" y="1154328"/>
            <a:ext cx="10779617" cy="340807"/>
          </a:xfrm>
          <a:prstGeom prst="rightArrow">
            <a:avLst>
              <a:gd name="adj1" fmla="val 77452"/>
              <a:gd name="adj2" fmla="val 738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vecento Wide Normal" pitchFamily="50" charset="0"/>
                <a:cs typeface="Poppins Medium" panose="00000600000000000000" pitchFamily="2" charset="0"/>
              </a:rPr>
              <a:t>Commercialisation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vecento Wide Normal" pitchFamily="50" charset="0"/>
              <a:cs typeface="Poppins Medium" panose="00000600000000000000" pitchFamily="2" charset="0"/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624D9BE0-E58E-8209-7EA8-5BC5A42BE39D}"/>
              </a:ext>
            </a:extLst>
          </p:cNvPr>
          <p:cNvGrpSpPr/>
          <p:nvPr/>
        </p:nvGrpSpPr>
        <p:grpSpPr>
          <a:xfrm>
            <a:off x="514950" y="1616748"/>
            <a:ext cx="1980000" cy="2237149"/>
            <a:chOff x="514950" y="1616748"/>
            <a:chExt cx="1980000" cy="22371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90ABF61-EA9C-7E42-9DC9-627A8F6218FF}"/>
                </a:ext>
              </a:extLst>
            </p:cNvPr>
            <p:cNvSpPr/>
            <p:nvPr/>
          </p:nvSpPr>
          <p:spPr>
            <a:xfrm>
              <a:off x="776125" y="2749916"/>
              <a:ext cx="145765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vecento Wide Normal" pitchFamily="50" charset="0"/>
                  <a:cs typeface="Poppins Medium" panose="00000600000000000000" pitchFamily="2" charset="0"/>
                </a:rPr>
                <a:t>XAVION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E1A7CE-7DAB-FABA-A6EE-322938A5D36B}"/>
                </a:ext>
              </a:extLst>
            </p:cNvPr>
            <p:cNvSpPr/>
            <p:nvPr/>
          </p:nvSpPr>
          <p:spPr>
            <a:xfrm>
              <a:off x="514950" y="3133897"/>
              <a:ext cx="1980000" cy="72000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050" b="1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</a:t>
              </a:r>
              <a:r>
                <a:rPr kumimoji="0" lang="fr-FR" sz="10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ouvelle</a:t>
              </a: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 table télécommandée pour Canon </a:t>
              </a:r>
              <a:r>
                <a:rPr kumimoji="0" lang="fr-FR" sz="10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Medical</a:t>
              </a: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kumimoji="0" lang="fr-FR" sz="10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Systems</a:t>
              </a: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 Europe</a:t>
              </a:r>
            </a:p>
          </p:txBody>
        </p: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D89AAA64-A751-A4D1-3428-9E2C737F48BF}"/>
                </a:ext>
              </a:extLst>
            </p:cNvPr>
            <p:cNvGrpSpPr/>
            <p:nvPr/>
          </p:nvGrpSpPr>
          <p:grpSpPr>
            <a:xfrm>
              <a:off x="568950" y="1616748"/>
              <a:ext cx="1872000" cy="1025995"/>
              <a:chOff x="612218" y="1616748"/>
              <a:chExt cx="1872000" cy="102599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B8DAD19-2B8B-2BC5-8CAD-244F19A44B3D}"/>
                  </a:ext>
                </a:extLst>
              </p:cNvPr>
              <p:cNvSpPr/>
              <p:nvPr/>
            </p:nvSpPr>
            <p:spPr>
              <a:xfrm>
                <a:off x="612218" y="2334966"/>
                <a:ext cx="187200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DB6"/>
                    </a:solidFill>
                    <a:effectLst/>
                    <a:uLnTx/>
                    <a:uFillTx/>
                    <a:latin typeface="Novecento Wide Normal" pitchFamily="50" charset="0"/>
                    <a:cs typeface="Poppins Medium" panose="00000600000000000000" pitchFamily="2" charset="0"/>
                  </a:rPr>
                  <a:t>S2 2023</a:t>
                </a: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4C94A98C-8493-CE93-BA2A-457AE828B4A8}"/>
                  </a:ext>
                </a:extLst>
              </p:cNvPr>
              <p:cNvSpPr/>
              <p:nvPr/>
            </p:nvSpPr>
            <p:spPr>
              <a:xfrm>
                <a:off x="1215800" y="1616748"/>
                <a:ext cx="664837" cy="66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3200" dirty="0">
                    <a:latin typeface="Novecento Wide Normal" pitchFamily="50" charset="0"/>
                  </a:rPr>
                  <a:t>1</a:t>
                </a:r>
              </a:p>
            </p:txBody>
          </p:sp>
        </p:grpSp>
      </p:grpSp>
      <p:pic>
        <p:nvPicPr>
          <p:cNvPr id="20" name="Graphique 47">
            <a:extLst>
              <a:ext uri="{FF2B5EF4-FFF2-40B4-BE49-F238E27FC236}">
                <a16:creationId xmlns:a16="http://schemas.microsoft.com/office/drawing/2014/main" id="{DB75EADB-F61D-3C91-8D34-10534528C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5448" y="3961495"/>
            <a:ext cx="2202350" cy="1606545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1ADC65C6-5685-4755-AF42-D2CBDF53C7DE}"/>
              </a:ext>
            </a:extLst>
          </p:cNvPr>
          <p:cNvGrpSpPr/>
          <p:nvPr/>
        </p:nvGrpSpPr>
        <p:grpSpPr>
          <a:xfrm>
            <a:off x="4954421" y="1616828"/>
            <a:ext cx="1980000" cy="2237070"/>
            <a:chOff x="4954421" y="1616828"/>
            <a:chExt cx="1980000" cy="223707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9FDF35-0E2C-7BC2-98A7-62851B165F1F}"/>
                </a:ext>
              </a:extLst>
            </p:cNvPr>
            <p:cNvSpPr/>
            <p:nvPr/>
          </p:nvSpPr>
          <p:spPr>
            <a:xfrm>
              <a:off x="4954421" y="3133898"/>
              <a:ext cx="1980000" cy="72000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Nouvel équipement mobile de radiologie basé sur une toute nouvelle technologie de </a:t>
              </a:r>
              <a:r>
                <a:rPr lang="fr-FR" sz="1050" b="1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</a:t>
              </a:r>
              <a:r>
                <a:rPr kumimoji="0" lang="fr-FR" sz="10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arbon</a:t>
              </a: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 Nano Tube (CNT)</a:t>
              </a:r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C2C7CAF2-12BB-22C3-18ED-79BA2AFD2CD8}"/>
                </a:ext>
              </a:extLst>
            </p:cNvPr>
            <p:cNvGrpSpPr/>
            <p:nvPr/>
          </p:nvGrpSpPr>
          <p:grpSpPr>
            <a:xfrm>
              <a:off x="5008421" y="1616828"/>
              <a:ext cx="1872000" cy="1025915"/>
              <a:chOff x="4885630" y="1616828"/>
              <a:chExt cx="1872000" cy="1025915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738A34C-802A-BF3A-8D79-9475AD83412B}"/>
                  </a:ext>
                </a:extLst>
              </p:cNvPr>
              <p:cNvSpPr/>
              <p:nvPr/>
            </p:nvSpPr>
            <p:spPr>
              <a:xfrm>
                <a:off x="4885630" y="2334966"/>
                <a:ext cx="187200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DB6"/>
                    </a:solidFill>
                    <a:effectLst/>
                    <a:uLnTx/>
                    <a:uFillTx/>
                    <a:latin typeface="Novecento Wide Normal" pitchFamily="50" charset="0"/>
                    <a:cs typeface="Poppins Medium" panose="00000600000000000000" pitchFamily="2" charset="0"/>
                  </a:rPr>
                  <a:t>Juillet 2024</a:t>
                </a: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F3E4B388-A97E-88B4-5E57-EEA0C778D7C1}"/>
                  </a:ext>
                </a:extLst>
              </p:cNvPr>
              <p:cNvSpPr/>
              <p:nvPr/>
            </p:nvSpPr>
            <p:spPr>
              <a:xfrm>
                <a:off x="5489212" y="1616828"/>
                <a:ext cx="664837" cy="66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3200" dirty="0">
                    <a:latin typeface="Novecento Wide Normal" pitchFamily="50" charset="0"/>
                  </a:rPr>
                  <a:t>3</a:t>
                </a:r>
              </a:p>
            </p:txBody>
          </p:sp>
        </p:grp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EA9AF66D-B20C-3719-E674-2DF6A4BA6C7B}"/>
              </a:ext>
            </a:extLst>
          </p:cNvPr>
          <p:cNvGrpSpPr/>
          <p:nvPr/>
        </p:nvGrpSpPr>
        <p:grpSpPr>
          <a:xfrm>
            <a:off x="2768289" y="1616828"/>
            <a:ext cx="1980000" cy="2237070"/>
            <a:chOff x="2768289" y="1616828"/>
            <a:chExt cx="1980000" cy="2237070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C6F38BE1-19CB-71BC-14F9-DB21AA42D37A}"/>
                </a:ext>
              </a:extLst>
            </p:cNvPr>
            <p:cNvGrpSpPr/>
            <p:nvPr/>
          </p:nvGrpSpPr>
          <p:grpSpPr>
            <a:xfrm>
              <a:off x="2822289" y="1616828"/>
              <a:ext cx="1872000" cy="1025915"/>
              <a:chOff x="2612007" y="1616828"/>
              <a:chExt cx="1872000" cy="1025915"/>
            </a:xfrm>
          </p:grpSpPr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5D77A078-E684-88B4-A9DA-A59E9D28BA3D}"/>
                  </a:ext>
                </a:extLst>
              </p:cNvPr>
              <p:cNvSpPr/>
              <p:nvPr/>
            </p:nvSpPr>
            <p:spPr>
              <a:xfrm>
                <a:off x="3215589" y="1616828"/>
                <a:ext cx="664837" cy="66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3200" dirty="0">
                    <a:latin typeface="Novecento Wide Normal" pitchFamily="50" charset="0"/>
                  </a:rPr>
                  <a:t>2</a:t>
                </a: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806A673-E38E-2A8E-62A1-D21E25822C64}"/>
                  </a:ext>
                </a:extLst>
              </p:cNvPr>
              <p:cNvSpPr/>
              <p:nvPr/>
            </p:nvSpPr>
            <p:spPr>
              <a:xfrm>
                <a:off x="2612007" y="2334966"/>
                <a:ext cx="187200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DB6"/>
                    </a:solidFill>
                    <a:effectLst/>
                    <a:uLnTx/>
                    <a:uFillTx/>
                    <a:latin typeface="Novecento Wide Normal" pitchFamily="50" charset="0"/>
                    <a:cs typeface="Poppins Medium" panose="00000600000000000000" pitchFamily="2" charset="0"/>
                  </a:rPr>
                  <a:t>Début 2024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9CB6ED-231D-D2EF-8027-1A020FA3E87E}"/>
                </a:ext>
              </a:extLst>
            </p:cNvPr>
            <p:cNvSpPr/>
            <p:nvPr/>
          </p:nvSpPr>
          <p:spPr>
            <a:xfrm>
              <a:off x="2768289" y="3133898"/>
              <a:ext cx="1980000" cy="72000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Nouvelle génération du logiciel Adam</a:t>
              </a:r>
            </a:p>
          </p:txBody>
        </p:sp>
      </p:grpSp>
      <p:pic>
        <p:nvPicPr>
          <p:cNvPr id="21" name="Graphique 48">
            <a:extLst>
              <a:ext uri="{FF2B5EF4-FFF2-40B4-BE49-F238E27FC236}">
                <a16:creationId xmlns:a16="http://schemas.microsoft.com/office/drawing/2014/main" id="{89C9F9A9-B67B-845E-4552-7D227D5930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4584" t="10447"/>
          <a:stretch/>
        </p:blipFill>
        <p:spPr>
          <a:xfrm>
            <a:off x="2931886" y="4134713"/>
            <a:ext cx="1646983" cy="1398291"/>
          </a:xfrm>
          <a:prstGeom prst="rect">
            <a:avLst/>
          </a:prstGeom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9EDE1426-D2F4-E3B7-FF0E-77E8250A6890}"/>
              </a:ext>
            </a:extLst>
          </p:cNvPr>
          <p:cNvGrpSpPr/>
          <p:nvPr/>
        </p:nvGrpSpPr>
        <p:grpSpPr>
          <a:xfrm>
            <a:off x="7193067" y="1616828"/>
            <a:ext cx="1980000" cy="2237069"/>
            <a:chOff x="7193067" y="1616828"/>
            <a:chExt cx="1980000" cy="2237069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F5D80801-6B66-7F05-7CB2-1D30F9262EF4}"/>
                </a:ext>
              </a:extLst>
            </p:cNvPr>
            <p:cNvGrpSpPr/>
            <p:nvPr/>
          </p:nvGrpSpPr>
          <p:grpSpPr>
            <a:xfrm>
              <a:off x="7247067" y="1616828"/>
              <a:ext cx="1872000" cy="1025915"/>
              <a:chOff x="7180938" y="1616828"/>
              <a:chExt cx="1872000" cy="1025915"/>
            </a:xfrm>
          </p:grpSpPr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6D274402-AAC3-2566-5FD5-8265DE313159}"/>
                  </a:ext>
                </a:extLst>
              </p:cNvPr>
              <p:cNvSpPr/>
              <p:nvPr/>
            </p:nvSpPr>
            <p:spPr>
              <a:xfrm>
                <a:off x="7784520" y="1616828"/>
                <a:ext cx="664837" cy="66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3200" dirty="0">
                    <a:latin typeface="Novecento Wide Normal" pitchFamily="50" charset="0"/>
                  </a:rPr>
                  <a:t>4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F849E58-EEBF-B7F8-3283-692E04E7C375}"/>
                  </a:ext>
                </a:extLst>
              </p:cNvPr>
              <p:cNvSpPr/>
              <p:nvPr/>
            </p:nvSpPr>
            <p:spPr>
              <a:xfrm>
                <a:off x="7180938" y="2334966"/>
                <a:ext cx="187200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DB6"/>
                    </a:solidFill>
                    <a:effectLst/>
                    <a:uLnTx/>
                    <a:uFillTx/>
                    <a:latin typeface="Novecento Wide Normal" pitchFamily="50" charset="0"/>
                    <a:cs typeface="Poppins Medium" panose="00000600000000000000" pitchFamily="2" charset="0"/>
                  </a:rPr>
                  <a:t>Juin 2025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98B6F97-8307-4124-D5FF-E8C664E314E4}"/>
                </a:ext>
              </a:extLst>
            </p:cNvPr>
            <p:cNvSpPr/>
            <p:nvPr/>
          </p:nvSpPr>
          <p:spPr>
            <a:xfrm>
              <a:off x="7193067" y="3133897"/>
              <a:ext cx="1980000" cy="72000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Développement d’un nouvel arceau de bloc opératoire innovant </a:t>
              </a:r>
            </a:p>
          </p:txBody>
        </p:sp>
      </p:grpSp>
      <p:pic>
        <p:nvPicPr>
          <p:cNvPr id="27" name="Graphique 49">
            <a:extLst>
              <a:ext uri="{FF2B5EF4-FFF2-40B4-BE49-F238E27FC236}">
                <a16:creationId xmlns:a16="http://schemas.microsoft.com/office/drawing/2014/main" id="{8AD40068-D069-6810-1D34-A305C5332E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81826" y="4069815"/>
            <a:ext cx="1971675" cy="1409700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D3EFFBEE-C4C3-3A4F-07B3-726C22E86176}"/>
              </a:ext>
            </a:extLst>
          </p:cNvPr>
          <p:cNvGrpSpPr/>
          <p:nvPr/>
        </p:nvGrpSpPr>
        <p:grpSpPr>
          <a:xfrm>
            <a:off x="9409141" y="1612183"/>
            <a:ext cx="1980000" cy="2241715"/>
            <a:chOff x="9409141" y="1612183"/>
            <a:chExt cx="1980000" cy="2241715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1695005C-2737-581E-71D9-638C7FADB424}"/>
                </a:ext>
              </a:extLst>
            </p:cNvPr>
            <p:cNvGrpSpPr/>
            <p:nvPr/>
          </p:nvGrpSpPr>
          <p:grpSpPr>
            <a:xfrm>
              <a:off x="9463141" y="1612183"/>
              <a:ext cx="1872000" cy="1030560"/>
              <a:chOff x="9465396" y="1612183"/>
              <a:chExt cx="1872000" cy="1030560"/>
            </a:xfrm>
          </p:grpSpPr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0342D768-EF30-2256-6CC6-1AD0A1EC5516}"/>
                  </a:ext>
                </a:extLst>
              </p:cNvPr>
              <p:cNvSpPr/>
              <p:nvPr/>
            </p:nvSpPr>
            <p:spPr>
              <a:xfrm>
                <a:off x="10068978" y="1612183"/>
                <a:ext cx="664837" cy="66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3200" dirty="0">
                    <a:latin typeface="Novecento Wide Normal" pitchFamily="50" charset="0"/>
                  </a:rPr>
                  <a:t>5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F68BCC6-79F8-5240-FD62-2E2A1CE609CD}"/>
                  </a:ext>
                </a:extLst>
              </p:cNvPr>
              <p:cNvSpPr/>
              <p:nvPr/>
            </p:nvSpPr>
            <p:spPr>
              <a:xfrm>
                <a:off x="9465396" y="2334966"/>
                <a:ext cx="187200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DB6"/>
                    </a:solidFill>
                    <a:effectLst/>
                    <a:uLnTx/>
                    <a:uFillTx/>
                    <a:latin typeface="Novecento Wide Normal" pitchFamily="50" charset="0"/>
                    <a:cs typeface="Poppins Medium" panose="00000600000000000000" pitchFamily="2" charset="0"/>
                  </a:rPr>
                  <a:t>Début 2025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4A3123D-7D94-781F-E27A-DC6D07C01389}"/>
                </a:ext>
              </a:extLst>
            </p:cNvPr>
            <p:cNvSpPr/>
            <p:nvPr/>
          </p:nvSpPr>
          <p:spPr>
            <a:xfrm>
              <a:off x="9409141" y="3133898"/>
              <a:ext cx="1980000" cy="72000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Nouvel équipement d’ostéodensitométrie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050" b="1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Lancement aux USA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(40% du marché mondial)  </a:t>
              </a:r>
            </a:p>
          </p:txBody>
        </p:sp>
      </p:grpSp>
      <p:pic>
        <p:nvPicPr>
          <p:cNvPr id="30" name="Graphique 50">
            <a:extLst>
              <a:ext uri="{FF2B5EF4-FFF2-40B4-BE49-F238E27FC236}">
                <a16:creationId xmlns:a16="http://schemas.microsoft.com/office/drawing/2014/main" id="{572832FF-878F-3B6A-E641-4EBE36589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92009" y="4031685"/>
            <a:ext cx="2552700" cy="1533525"/>
          </a:xfrm>
          <a:prstGeom prst="rect">
            <a:avLst/>
          </a:prstGeom>
        </p:spPr>
      </p:pic>
      <p:pic>
        <p:nvPicPr>
          <p:cNvPr id="4098" name="Picture 2" descr="Canon Medical Systems USA Inc. Announces a Strategic">
            <a:extLst>
              <a:ext uri="{FF2B5EF4-FFF2-40B4-BE49-F238E27FC236}">
                <a16:creationId xmlns:a16="http://schemas.microsoft.com/office/drawing/2014/main" id="{3A19C9BB-D085-4877-E4A5-FF4DEBC5E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06" y="4134713"/>
            <a:ext cx="663855" cy="24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s de Drapeau Americain – Téléchargement gratuit sur Freepik">
            <a:extLst>
              <a:ext uri="{FF2B5EF4-FFF2-40B4-BE49-F238E27FC236}">
                <a16:creationId xmlns:a16="http://schemas.microsoft.com/office/drawing/2014/main" id="{DD8008CA-25A2-C342-72A9-5D21E5CD3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709" y="4199466"/>
            <a:ext cx="498644" cy="26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AAP « Plan de relance pour l'industrie » – Secteurs stratégiques - Pôle TES  - Actualités">
            <a:extLst>
              <a:ext uri="{FF2B5EF4-FFF2-40B4-BE49-F238E27FC236}">
                <a16:creationId xmlns:a16="http://schemas.microsoft.com/office/drawing/2014/main" id="{14E74F28-6B3A-1571-D3C6-C9C1BDB80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742" y="5850039"/>
            <a:ext cx="969899" cy="48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C80C062-3A04-37F8-288A-4DC38F993E44}"/>
              </a:ext>
            </a:extLst>
          </p:cNvPr>
          <p:cNvCxnSpPr>
            <a:cxnSpLocks/>
          </p:cNvCxnSpPr>
          <p:nvPr/>
        </p:nvCxnSpPr>
        <p:spPr>
          <a:xfrm flipV="1">
            <a:off x="5739675" y="5712470"/>
            <a:ext cx="5532405" cy="2052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9986779F-F4C2-F918-F1CC-4C6FCB52A669}"/>
              </a:ext>
            </a:extLst>
          </p:cNvPr>
          <p:cNvSpPr txBox="1"/>
          <p:nvPr/>
        </p:nvSpPr>
        <p:spPr>
          <a:xfrm>
            <a:off x="6447076" y="5850039"/>
            <a:ext cx="4117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4 M€ d’investissement dont 2,1 M€ financés par l’Etat</a:t>
            </a:r>
          </a:p>
          <a:p>
            <a:pPr algn="ctr"/>
            <a:r>
              <a:rPr lang="fr-FR" sz="1400" dirty="0"/>
              <a:t>Solde à recevoir : 1 M€ en 2023 / 500 K€ en 2024  </a:t>
            </a:r>
          </a:p>
        </p:txBody>
      </p:sp>
    </p:spTree>
    <p:extLst>
      <p:ext uri="{BB962C8B-B14F-4D97-AF65-F5344CB8AC3E}">
        <p14:creationId xmlns:p14="http://schemas.microsoft.com/office/powerpoint/2010/main" val="1632117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53B6608-B34C-C368-4E87-878B3E4A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pPr/>
              <a:t>23</a:t>
            </a:fld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01E108-783C-A3CA-789B-C19AA29AF4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bâtir un champion de l’imagerie </a:t>
            </a:r>
            <a:r>
              <a:rPr lang="fr-FR" dirty="0" err="1"/>
              <a:t>medicale</a:t>
            </a:r>
            <a:r>
              <a:rPr lang="fr-FR" dirty="0"/>
              <a:t> : 3 piliers stratégiques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27E2A498-87C2-EA51-739A-9A926C6DCF44}"/>
              </a:ext>
            </a:extLst>
          </p:cNvPr>
          <p:cNvGrpSpPr/>
          <p:nvPr/>
        </p:nvGrpSpPr>
        <p:grpSpPr>
          <a:xfrm>
            <a:off x="1133280" y="2893680"/>
            <a:ext cx="10033511" cy="2507118"/>
            <a:chOff x="1059710" y="2967257"/>
            <a:chExt cx="10033511" cy="2507118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67A3057B-16FD-CDB3-41B5-E473A81DDE10}"/>
                </a:ext>
              </a:extLst>
            </p:cNvPr>
            <p:cNvGrpSpPr/>
            <p:nvPr/>
          </p:nvGrpSpPr>
          <p:grpSpPr>
            <a:xfrm>
              <a:off x="1059710" y="2967257"/>
              <a:ext cx="2939569" cy="2507118"/>
              <a:chOff x="1196345" y="2990712"/>
              <a:chExt cx="2939569" cy="2507118"/>
            </a:xfrm>
          </p:grpSpPr>
          <p:sp>
            <p:nvSpPr>
              <p:cNvPr id="32" name="Parenthèses 31">
                <a:extLst>
                  <a:ext uri="{FF2B5EF4-FFF2-40B4-BE49-F238E27FC236}">
                    <a16:creationId xmlns:a16="http://schemas.microsoft.com/office/drawing/2014/main" id="{0AF8FCF2-A908-72C4-628D-FE462B557677}"/>
                  </a:ext>
                </a:extLst>
              </p:cNvPr>
              <p:cNvSpPr/>
              <p:nvPr/>
            </p:nvSpPr>
            <p:spPr>
              <a:xfrm>
                <a:off x="1196345" y="3182482"/>
                <a:ext cx="2939569" cy="2315348"/>
              </a:xfrm>
              <a:prstGeom prst="bracketPair">
                <a:avLst>
                  <a:gd name="adj" fmla="val 19574"/>
                </a:avLst>
              </a:prstGeom>
              <a:gradFill>
                <a:gsLst>
                  <a:gs pos="2000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9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DE3EECC-3D09-7CC3-FC78-B06FF3F016E5}"/>
                  </a:ext>
                </a:extLst>
              </p:cNvPr>
              <p:cNvSpPr/>
              <p:nvPr/>
            </p:nvSpPr>
            <p:spPr>
              <a:xfrm>
                <a:off x="1226129" y="2990712"/>
                <a:ext cx="2880000" cy="2160000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600" b="1" dirty="0">
                    <a:solidFill>
                      <a:prstClr val="black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INNOVATION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600" b="1" dirty="0">
                    <a:solidFill>
                      <a:prstClr val="black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PRODUIT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600" b="1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ctr">
                  <a:lnSpc>
                    <a:spcPct val="120000"/>
                  </a:lnSpc>
                  <a:defRPr/>
                </a:pPr>
                <a:r>
                  <a:rPr lang="fr-FR" sz="1400" b="1" dirty="0">
                    <a:solidFill>
                      <a:srgbClr val="004DB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Platinum </a:t>
                </a:r>
                <a:r>
                  <a:rPr lang="fr-FR" sz="1400" b="1" dirty="0" err="1">
                    <a:solidFill>
                      <a:srgbClr val="004DB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Neo</a:t>
                </a:r>
                <a:r>
                  <a:rPr lang="fr-FR" sz="1400" b="1" dirty="0">
                    <a:solidFill>
                      <a:srgbClr val="004DB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et nouvelles solutions d’imagerie haut de gamme, e.g. mobile de radiologie et arceau de bloc opératoire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F517D6C9-2EAA-2498-AFF5-AA8C4DC25356}"/>
                </a:ext>
              </a:extLst>
            </p:cNvPr>
            <p:cNvGrpSpPr/>
            <p:nvPr/>
          </p:nvGrpSpPr>
          <p:grpSpPr>
            <a:xfrm>
              <a:off x="4606681" y="2967257"/>
              <a:ext cx="2939569" cy="2507116"/>
              <a:chOff x="4544796" y="2990714"/>
              <a:chExt cx="2939569" cy="2507116"/>
            </a:xfrm>
          </p:grpSpPr>
          <p:sp>
            <p:nvSpPr>
              <p:cNvPr id="33" name="Parenthèses 32">
                <a:extLst>
                  <a:ext uri="{FF2B5EF4-FFF2-40B4-BE49-F238E27FC236}">
                    <a16:creationId xmlns:a16="http://schemas.microsoft.com/office/drawing/2014/main" id="{ACEDFC1A-9BBA-DA42-010A-9D6067AB0485}"/>
                  </a:ext>
                </a:extLst>
              </p:cNvPr>
              <p:cNvSpPr/>
              <p:nvPr/>
            </p:nvSpPr>
            <p:spPr>
              <a:xfrm>
                <a:off x="4544796" y="3182482"/>
                <a:ext cx="2939569" cy="2315348"/>
              </a:xfrm>
              <a:prstGeom prst="bracketPair">
                <a:avLst>
                  <a:gd name="adj" fmla="val 19574"/>
                </a:avLst>
              </a:prstGeom>
              <a:gradFill>
                <a:gsLst>
                  <a:gs pos="2000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9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0C8023C-2039-A448-2AAD-0574476F97B9}"/>
                  </a:ext>
                </a:extLst>
              </p:cNvPr>
              <p:cNvSpPr/>
              <p:nvPr/>
            </p:nvSpPr>
            <p:spPr>
              <a:xfrm>
                <a:off x="4747906" y="2990714"/>
                <a:ext cx="2533349" cy="2160000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  <a:defRPr/>
                </a:pPr>
                <a:r>
                  <a:rPr lang="fr-FR" sz="1600" b="1" dirty="0">
                    <a:solidFill>
                      <a:prstClr val="black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CROISSANCE</a:t>
                </a:r>
              </a:p>
              <a:p>
                <a:pPr algn="ctr">
                  <a:lnSpc>
                    <a:spcPct val="120000"/>
                  </a:lnSpc>
                  <a:defRPr/>
                </a:pPr>
                <a:r>
                  <a:rPr lang="fr-FR" sz="1600" b="1" dirty="0">
                    <a:solidFill>
                      <a:prstClr val="black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ORGANIQUE</a:t>
                </a:r>
              </a:p>
              <a:p>
                <a:pPr algn="ctr">
                  <a:lnSpc>
                    <a:spcPct val="120000"/>
                  </a:lnSpc>
                  <a:defRPr/>
                </a:pPr>
                <a:endParaRPr lang="fr-FR" sz="1600" b="1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ctr">
                  <a:lnSpc>
                    <a:spcPct val="120000"/>
                  </a:lnSpc>
                  <a:defRPr/>
                </a:pPr>
                <a:r>
                  <a:rPr lang="fr-FR" sz="1400" b="1" dirty="0">
                    <a:solidFill>
                      <a:schemeClr val="accent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Faire de DMS Group l’un des principaux partenaires OEM à l’échelle mondiale</a:t>
                </a:r>
              </a:p>
            </p:txBody>
          </p:sp>
        </p:grp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A9D848BC-8497-36CA-CFC5-29B7EE24F1F8}"/>
                </a:ext>
              </a:extLst>
            </p:cNvPr>
            <p:cNvGrpSpPr/>
            <p:nvPr/>
          </p:nvGrpSpPr>
          <p:grpSpPr>
            <a:xfrm>
              <a:off x="8153652" y="2967257"/>
              <a:ext cx="2939569" cy="2498619"/>
              <a:chOff x="7754261" y="2967257"/>
              <a:chExt cx="2939569" cy="2498619"/>
            </a:xfrm>
          </p:grpSpPr>
          <p:sp>
            <p:nvSpPr>
              <p:cNvPr id="34" name="Parenthèses 33">
                <a:extLst>
                  <a:ext uri="{FF2B5EF4-FFF2-40B4-BE49-F238E27FC236}">
                    <a16:creationId xmlns:a16="http://schemas.microsoft.com/office/drawing/2014/main" id="{0786EE1E-308F-028A-9C52-862914592738}"/>
                  </a:ext>
                </a:extLst>
              </p:cNvPr>
              <p:cNvSpPr/>
              <p:nvPr/>
            </p:nvSpPr>
            <p:spPr>
              <a:xfrm>
                <a:off x="7754261" y="3150528"/>
                <a:ext cx="2939569" cy="2315348"/>
              </a:xfrm>
              <a:prstGeom prst="bracketPair">
                <a:avLst>
                  <a:gd name="adj" fmla="val 19574"/>
                </a:avLst>
              </a:prstGeom>
              <a:gradFill>
                <a:gsLst>
                  <a:gs pos="2000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9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1AF3CE3-C6FC-B0D2-195B-E686DCAC5A0F}"/>
                  </a:ext>
                </a:extLst>
              </p:cNvPr>
              <p:cNvSpPr/>
              <p:nvPr/>
            </p:nvSpPr>
            <p:spPr>
              <a:xfrm>
                <a:off x="7857378" y="2967257"/>
                <a:ext cx="2733335" cy="2160000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600" b="1" dirty="0">
                    <a:solidFill>
                      <a:prstClr val="black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CONSOLIDATION SECTORIELLE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algn="ctr">
                  <a:lnSpc>
                    <a:spcPct val="120000"/>
                  </a:lnSpc>
                  <a:defRPr/>
                </a:pPr>
                <a:r>
                  <a:rPr lang="fr-FR" sz="1400" b="1" dirty="0">
                    <a:solidFill>
                      <a:schemeClr val="accent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Constituer un acteur européen majeur de l’imagerie médicale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39" name="Picture 2" descr="Espace investisseurs - DMS">
            <a:extLst>
              <a:ext uri="{FF2B5EF4-FFF2-40B4-BE49-F238E27FC236}">
                <a16:creationId xmlns:a16="http://schemas.microsoft.com/office/drawing/2014/main" id="{A0898A27-C8E9-50D3-1B85-9A514E533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2" t="16632" r="20377" b="20977"/>
          <a:stretch/>
        </p:blipFill>
        <p:spPr bwMode="auto">
          <a:xfrm>
            <a:off x="5281225" y="1512776"/>
            <a:ext cx="1629550" cy="66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raphique 40" descr="Croissance de l'activité contour">
            <a:extLst>
              <a:ext uri="{FF2B5EF4-FFF2-40B4-BE49-F238E27FC236}">
                <a16:creationId xmlns:a16="http://schemas.microsoft.com/office/drawing/2014/main" id="{C0194EF1-7393-F28B-4275-1DB97F04D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9308" y="2485249"/>
            <a:ext cx="720000" cy="720000"/>
          </a:xfrm>
          <a:prstGeom prst="rect">
            <a:avLst/>
          </a:prstGeom>
        </p:spPr>
      </p:pic>
      <p:pic>
        <p:nvPicPr>
          <p:cNvPr id="43" name="Graphique 42" descr="Tête avec engrenages contour">
            <a:extLst>
              <a:ext uri="{FF2B5EF4-FFF2-40B4-BE49-F238E27FC236}">
                <a16:creationId xmlns:a16="http://schemas.microsoft.com/office/drawing/2014/main" id="{3DA45F42-8AAC-4E86-15A9-880FCD38CC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8420" y="2380149"/>
            <a:ext cx="720000" cy="720000"/>
          </a:xfrm>
          <a:prstGeom prst="rect">
            <a:avLst/>
          </a:prstGeom>
        </p:spPr>
      </p:pic>
      <p:pic>
        <p:nvPicPr>
          <p:cNvPr id="45" name="Graphique 44" descr="Pièces de puzzle contour">
            <a:extLst>
              <a:ext uri="{FF2B5EF4-FFF2-40B4-BE49-F238E27FC236}">
                <a16:creationId xmlns:a16="http://schemas.microsoft.com/office/drawing/2014/main" id="{02EB301A-B0E8-BFFC-9A18-63CC5E3C5F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60742" y="2380149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74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50C975C-69B1-DBA1-0E8D-49601437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pPr/>
              <a:t>24</a:t>
            </a:fld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0C976F-06A6-B582-9FC0-4E442E540D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SFT : Une acquisition stratégique au cœur des nouveaux enjeux </a:t>
            </a:r>
          </a:p>
          <a:p>
            <a:r>
              <a:rPr lang="fr-FR" dirty="0"/>
              <a:t>de l’imagerie médicale</a:t>
            </a:r>
            <a:endParaRPr lang="en-GB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BAADD0D-B1B6-2EEB-9CA8-C951D4127B5A}"/>
              </a:ext>
            </a:extLst>
          </p:cNvPr>
          <p:cNvSpPr/>
          <p:nvPr/>
        </p:nvSpPr>
        <p:spPr>
          <a:xfrm>
            <a:off x="689027" y="1577755"/>
            <a:ext cx="7411783" cy="4604104"/>
          </a:xfrm>
          <a:prstGeom prst="roundRect">
            <a:avLst>
              <a:gd name="adj" fmla="val 325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Solutions For </a:t>
            </a:r>
            <a:r>
              <a:rPr lang="fr-FR" sz="12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Tomorrow</a:t>
            </a:r>
            <a:endParaRPr lang="fr-FR" sz="12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fr-FR" sz="12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 spécialiste de l’imagerie médicale mobile motorisée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500 équipements dans 35 pays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23 collaborateurs pour un CA 2022 de 6 M€</a:t>
            </a:r>
          </a:p>
          <a:p>
            <a:pPr marL="342900" lvl="0" indent="-342900">
              <a:lnSpc>
                <a:spcPct val="120000"/>
              </a:lnSpc>
              <a:buFont typeface="Wingdings" panose="05000000000000000000" pitchFamily="2" charset="2"/>
              <a:buChar char=""/>
            </a:pPr>
            <a:r>
              <a:rPr lang="fr-FR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 équipements à forte valeur ajoutée 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"/>
            </a:pPr>
            <a:r>
              <a:rPr lang="fr-FR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Une offre haut de gamme adaptée aux </a:t>
            </a:r>
            <a:r>
              <a:rPr lang="fr-FR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grands hôpitaux </a:t>
            </a:r>
            <a:r>
              <a:rPr lang="fr-FR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et au </a:t>
            </a:r>
            <a:r>
              <a:rPr lang="fr-FR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marché nord-américain</a:t>
            </a:r>
            <a:endParaRPr lang="fr-FR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20000"/>
              </a:lnSpc>
              <a:buFont typeface="Wingdings" panose="05000000000000000000" pitchFamily="2" charset="2"/>
              <a:buChar char=""/>
            </a:pPr>
            <a:r>
              <a:rPr lang="fr-FR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Une opération créatrice de valeur</a:t>
            </a:r>
          </a:p>
          <a:p>
            <a:pPr marL="742950" lvl="1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r-FR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Renforcement de la position concurrentielle du groupe</a:t>
            </a:r>
          </a:p>
          <a:p>
            <a:pPr marL="742950" lvl="1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r-FR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Complémentarité avec le projet MC² en cours de développement par DMS Group pour le marché du </a:t>
            </a:r>
            <a:r>
              <a:rPr lang="fr-FR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mobile haut de gamme non motorisée</a:t>
            </a:r>
            <a:endParaRPr lang="fr-FR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42950" lvl="1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r-FR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Fortes synergies opérationnelles, commerciales et technologiques </a:t>
            </a:r>
          </a:p>
          <a:p>
            <a:pPr algn="ctr">
              <a:spcAft>
                <a:spcPts val="600"/>
              </a:spcAft>
            </a:pPr>
            <a:endParaRPr lang="fr-FR" sz="12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fr-FR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Modalités de l’opération</a:t>
            </a:r>
            <a:endParaRPr lang="fr-FR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Acquisition 100% en actions </a:t>
            </a:r>
            <a:r>
              <a:rPr lang="fr-FR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2 753 819 actions de DMS SA, dont 29% en actions auto-détenues de DMS SA, et 71% en actions nouvellement émises.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Nouvel actionnaire de référence </a:t>
            </a:r>
            <a:r>
              <a:rPr lang="fr-FR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Verso Capital, fonds d’investissement nordique de premier plan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Signature de accord acquisition le 26/07/2023 =&gt; </a:t>
            </a:r>
            <a:r>
              <a:rPr lang="fr-FR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Finalisation de l’opération au T3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5E6197B-5DB7-147E-EB3C-6520855D6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r="62838"/>
          <a:stretch/>
        </p:blipFill>
        <p:spPr>
          <a:xfrm>
            <a:off x="8208366" y="1625995"/>
            <a:ext cx="3390281" cy="4507623"/>
          </a:xfrm>
          <a:prstGeom prst="roundRect">
            <a:avLst>
              <a:gd name="adj" fmla="val 6604"/>
            </a:avLst>
          </a:prstGeom>
        </p:spPr>
      </p:pic>
    </p:spTree>
    <p:extLst>
      <p:ext uri="{BB962C8B-B14F-4D97-AF65-F5344CB8AC3E}">
        <p14:creationId xmlns:p14="http://schemas.microsoft.com/office/powerpoint/2010/main" val="95094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FA0F202-040B-6704-B303-7EA5730BC624}"/>
              </a:ext>
            </a:extLst>
          </p:cNvPr>
          <p:cNvSpPr/>
          <p:nvPr/>
        </p:nvSpPr>
        <p:spPr>
          <a:xfrm>
            <a:off x="3580327" y="4110245"/>
            <a:ext cx="8075053" cy="2340000"/>
          </a:xfrm>
          <a:prstGeom prst="roundRect">
            <a:avLst>
              <a:gd name="adj" fmla="val 898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C5A14B3-E466-1307-9B33-892F1A8CFACD}"/>
              </a:ext>
            </a:extLst>
          </p:cNvPr>
          <p:cNvSpPr/>
          <p:nvPr/>
        </p:nvSpPr>
        <p:spPr>
          <a:xfrm>
            <a:off x="3580327" y="1355621"/>
            <a:ext cx="8075053" cy="2340000"/>
          </a:xfrm>
          <a:prstGeom prst="roundRect">
            <a:avLst>
              <a:gd name="adj" fmla="val 898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9E30232-94F6-5841-BB8E-E755E815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28D292D-C9A4-604D-97EA-0EDF6366C3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objectifs</a:t>
            </a:r>
            <a:endParaRPr lang="en-GB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122E867-93AB-1486-D9C4-127837A32FF8}"/>
              </a:ext>
            </a:extLst>
          </p:cNvPr>
          <p:cNvSpPr>
            <a:spLocks noGrp="1"/>
          </p:cNvSpPr>
          <p:nvPr/>
        </p:nvSpPr>
        <p:spPr>
          <a:xfrm>
            <a:off x="905776" y="2436520"/>
            <a:ext cx="2623035" cy="9787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solidFill>
                  <a:srgbClr val="004DB6"/>
                </a:solidFill>
              </a:rPr>
              <a:t>Objectifs 2023</a:t>
            </a:r>
            <a:br>
              <a:rPr lang="fr-FR" sz="2400" b="1" dirty="0">
                <a:solidFill>
                  <a:srgbClr val="004DB6"/>
                </a:solidFill>
              </a:rPr>
            </a:br>
            <a:r>
              <a:rPr lang="fr-FR" sz="2400" b="1" dirty="0">
                <a:solidFill>
                  <a:srgbClr val="004DB6"/>
                </a:solidFill>
              </a:rPr>
              <a:t>confirmés</a:t>
            </a:r>
            <a:br>
              <a:rPr lang="fr-FR" sz="2400" b="1" dirty="0">
                <a:solidFill>
                  <a:srgbClr val="004DB6"/>
                </a:solidFill>
              </a:rPr>
            </a:br>
            <a:r>
              <a:rPr lang="fr-FR" sz="1600" dirty="0">
                <a:solidFill>
                  <a:srgbClr val="004DB6"/>
                </a:solidFill>
              </a:rPr>
              <a:t>(à </a:t>
            </a:r>
            <a:r>
              <a:rPr lang="fr-FR" sz="1600" kern="100" dirty="0">
                <a:solidFill>
                  <a:srgbClr val="004DB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périmètre constant)</a:t>
            </a:r>
            <a:endParaRPr lang="fr-FR" sz="2400" dirty="0">
              <a:solidFill>
                <a:srgbClr val="004DB6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1AEA9B4-0C92-ADA6-8CA9-CCB6B4BA2C4A}"/>
              </a:ext>
            </a:extLst>
          </p:cNvPr>
          <p:cNvSpPr>
            <a:spLocks noGrp="1"/>
          </p:cNvSpPr>
          <p:nvPr/>
        </p:nvSpPr>
        <p:spPr>
          <a:xfrm>
            <a:off x="4593147" y="2160650"/>
            <a:ext cx="1671531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400" b="1" dirty="0">
                <a:solidFill>
                  <a:srgbClr val="004DB6"/>
                </a:solidFill>
              </a:rPr>
              <a:t>Cap des 40 M€</a:t>
            </a:r>
            <a:br>
              <a:rPr lang="fr-FR" sz="1400" b="1" dirty="0">
                <a:solidFill>
                  <a:srgbClr val="004DB6"/>
                </a:solidFill>
              </a:rPr>
            </a:br>
            <a:r>
              <a:rPr lang="fr-FR" sz="1400" b="1" dirty="0">
                <a:solidFill>
                  <a:srgbClr val="004DB6"/>
                </a:solidFill>
              </a:rPr>
              <a:t>de chiffre d’affaires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C41781E2-C0C7-BB78-AD3A-E61C1779ECE7}"/>
              </a:ext>
            </a:extLst>
          </p:cNvPr>
          <p:cNvSpPr>
            <a:spLocks noGrp="1"/>
          </p:cNvSpPr>
          <p:nvPr/>
        </p:nvSpPr>
        <p:spPr>
          <a:xfrm>
            <a:off x="6929748" y="2160650"/>
            <a:ext cx="1671531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400" b="1" dirty="0">
                <a:solidFill>
                  <a:srgbClr val="004DB6"/>
                </a:solidFill>
              </a:rPr>
              <a:t>Croissance</a:t>
            </a:r>
            <a:br>
              <a:rPr lang="fr-FR" sz="1400" b="1" dirty="0">
                <a:solidFill>
                  <a:srgbClr val="004DB6"/>
                </a:solidFill>
              </a:rPr>
            </a:br>
            <a:r>
              <a:rPr lang="fr-FR" sz="1400" b="1" dirty="0">
                <a:solidFill>
                  <a:srgbClr val="004DB6"/>
                </a:solidFill>
              </a:rPr>
              <a:t>à deux chiffres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303E8550-C915-5613-F562-7DC3E05D6D4D}"/>
              </a:ext>
            </a:extLst>
          </p:cNvPr>
          <p:cNvSpPr>
            <a:spLocks noGrp="1"/>
          </p:cNvSpPr>
          <p:nvPr/>
        </p:nvSpPr>
        <p:spPr>
          <a:xfrm>
            <a:off x="9266348" y="2141055"/>
            <a:ext cx="1830823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400" b="1" dirty="0">
                <a:solidFill>
                  <a:srgbClr val="004DB6"/>
                </a:solidFill>
              </a:rPr>
              <a:t>Appréciation</a:t>
            </a:r>
            <a:br>
              <a:rPr lang="fr-FR" sz="1400" b="1" dirty="0">
                <a:solidFill>
                  <a:srgbClr val="004DB6"/>
                </a:solidFill>
              </a:rPr>
            </a:br>
            <a:r>
              <a:rPr lang="fr-FR" sz="1400" b="1" dirty="0">
                <a:solidFill>
                  <a:srgbClr val="004DB6"/>
                </a:solidFill>
              </a:rPr>
              <a:t>de la marge d’EBITDA</a:t>
            </a:r>
          </a:p>
        </p:txBody>
      </p:sp>
      <p:pic>
        <p:nvPicPr>
          <p:cNvPr id="13" name="Graphique 12" descr="Graphique à barres avec tendance à la hausse avec un remplissage uni">
            <a:extLst>
              <a:ext uri="{FF2B5EF4-FFF2-40B4-BE49-F238E27FC236}">
                <a16:creationId xmlns:a16="http://schemas.microsoft.com/office/drawing/2014/main" id="{4DA892F6-621F-BA99-47DD-C1C7E3A9B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7513" y="1602029"/>
            <a:ext cx="576000" cy="576000"/>
          </a:xfrm>
          <a:prstGeom prst="rect">
            <a:avLst/>
          </a:prstGeom>
        </p:spPr>
      </p:pic>
      <p:pic>
        <p:nvPicPr>
          <p:cNvPr id="15" name="Graphique 14" descr="Excellent avec un remplissage uni">
            <a:extLst>
              <a:ext uri="{FF2B5EF4-FFF2-40B4-BE49-F238E27FC236}">
                <a16:creationId xmlns:a16="http://schemas.microsoft.com/office/drawing/2014/main" id="{5FECB4F7-6B3A-F3C8-E870-49003A6FD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40912" y="1584650"/>
            <a:ext cx="576000" cy="576000"/>
          </a:xfrm>
          <a:prstGeom prst="rect">
            <a:avLst/>
          </a:prstGeom>
        </p:spPr>
      </p:pic>
      <p:pic>
        <p:nvPicPr>
          <p:cNvPr id="17" name="Graphique 16" descr="Euro avec un remplissage uni">
            <a:extLst>
              <a:ext uri="{FF2B5EF4-FFF2-40B4-BE49-F238E27FC236}">
                <a16:creationId xmlns:a16="http://schemas.microsoft.com/office/drawing/2014/main" id="{83D424D5-9EE1-0DBA-4262-0038966456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93759" y="1565055"/>
            <a:ext cx="576000" cy="57600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D28F8BC2-98EF-6FC8-7C79-00DCCF891044}"/>
              </a:ext>
            </a:extLst>
          </p:cNvPr>
          <p:cNvSpPr txBox="1"/>
          <p:nvPr/>
        </p:nvSpPr>
        <p:spPr>
          <a:xfrm>
            <a:off x="4271554" y="2747005"/>
            <a:ext cx="7304496" cy="8478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fr-FR" sz="16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Poursuite de la stratégie de </a:t>
            </a:r>
            <a:r>
              <a:rPr lang="fr-FR" sz="1600" b="1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pure </a:t>
            </a:r>
            <a:r>
              <a:rPr lang="fr-FR" sz="1600" b="1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player</a:t>
            </a:r>
            <a:r>
              <a:rPr lang="fr-FR" sz="1600" b="1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 croissance organique</a:t>
            </a:r>
            <a:endParaRPr lang="fr-FR" sz="16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Objectif : renforcer notre offre produit et notre maîtrise de la chaine de valeur</a:t>
            </a:r>
            <a:endParaRPr lang="fr-FR" sz="1600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Critères de rentabilité</a:t>
            </a:r>
            <a:endParaRPr lang="fr-F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4F4D32E-5F68-48BD-5EF1-0E8B33DB9160}"/>
              </a:ext>
            </a:extLst>
          </p:cNvPr>
          <p:cNvSpPr>
            <a:spLocks noGrp="1"/>
          </p:cNvSpPr>
          <p:nvPr/>
        </p:nvSpPr>
        <p:spPr>
          <a:xfrm>
            <a:off x="957292" y="4831991"/>
            <a:ext cx="2623035" cy="10895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solidFill>
                  <a:srgbClr val="004DB6"/>
                </a:solidFill>
              </a:rPr>
              <a:t>Révision attendue à la hausse des objectifs 2027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4FCD9FC-CFF6-3CA1-B789-7BF3195D7679}"/>
              </a:ext>
            </a:extLst>
          </p:cNvPr>
          <p:cNvSpPr txBox="1"/>
          <p:nvPr/>
        </p:nvSpPr>
        <p:spPr>
          <a:xfrm>
            <a:off x="4271554" y="5476623"/>
            <a:ext cx="7304496" cy="85336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fr-FR" sz="1600" b="1" dirty="0"/>
              <a:t>Annonce de nouveaux objectifs après l’acquisition de Solutions For </a:t>
            </a:r>
            <a:r>
              <a:rPr lang="fr-FR" sz="1600" b="1" dirty="0" err="1"/>
              <a:t>Tomorrow</a:t>
            </a:r>
            <a:endParaRPr lang="fr-FR" sz="16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Activité : renforcement des positions </a:t>
            </a:r>
            <a:endParaRPr lang="fr-FR" sz="1600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Rentabilité : enrichissement de l’offre et maîtrise de la chaine de valeur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D9D31077-C5B5-A2A6-C71F-72EB6AB1A307}"/>
              </a:ext>
            </a:extLst>
          </p:cNvPr>
          <p:cNvSpPr>
            <a:spLocks noGrp="1"/>
          </p:cNvSpPr>
          <p:nvPr/>
        </p:nvSpPr>
        <p:spPr>
          <a:xfrm>
            <a:off x="6949974" y="4909816"/>
            <a:ext cx="1671531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400" b="1" dirty="0">
                <a:solidFill>
                  <a:srgbClr val="004DB6"/>
                </a:solidFill>
              </a:rPr>
              <a:t>Synergies</a:t>
            </a:r>
            <a:br>
              <a:rPr lang="fr-FR" sz="1400" b="1" dirty="0">
                <a:solidFill>
                  <a:srgbClr val="004DB6"/>
                </a:solidFill>
              </a:rPr>
            </a:br>
            <a:r>
              <a:rPr lang="fr-FR" sz="1400" b="1" dirty="0">
                <a:solidFill>
                  <a:srgbClr val="004DB6"/>
                </a:solidFill>
              </a:rPr>
              <a:t>opérationnelles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1C6EB4F9-6E75-67C9-FC13-83704500B1DD}"/>
              </a:ext>
            </a:extLst>
          </p:cNvPr>
          <p:cNvSpPr>
            <a:spLocks noGrp="1"/>
          </p:cNvSpPr>
          <p:nvPr/>
        </p:nvSpPr>
        <p:spPr>
          <a:xfrm>
            <a:off x="9363843" y="4909816"/>
            <a:ext cx="1671531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400" b="1" dirty="0">
                <a:solidFill>
                  <a:srgbClr val="004DB6"/>
                </a:solidFill>
              </a:rPr>
              <a:t>Synergies</a:t>
            </a:r>
            <a:br>
              <a:rPr lang="fr-FR" sz="1400" b="1" dirty="0">
                <a:solidFill>
                  <a:srgbClr val="004DB6"/>
                </a:solidFill>
              </a:rPr>
            </a:br>
            <a:r>
              <a:rPr lang="fr-FR" sz="1400" b="1" dirty="0">
                <a:solidFill>
                  <a:srgbClr val="004DB6"/>
                </a:solidFill>
              </a:rPr>
              <a:t>industrielles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62A54F5B-3716-B152-59D0-811E3476898E}"/>
              </a:ext>
            </a:extLst>
          </p:cNvPr>
          <p:cNvSpPr>
            <a:spLocks noGrp="1"/>
          </p:cNvSpPr>
          <p:nvPr/>
        </p:nvSpPr>
        <p:spPr>
          <a:xfrm>
            <a:off x="4520505" y="4909816"/>
            <a:ext cx="1830823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400" b="1" dirty="0">
                <a:solidFill>
                  <a:srgbClr val="004DB6"/>
                </a:solidFill>
              </a:rPr>
              <a:t>Synergies</a:t>
            </a:r>
            <a:br>
              <a:rPr lang="fr-FR" sz="1400" b="1" dirty="0">
                <a:solidFill>
                  <a:srgbClr val="004DB6"/>
                </a:solidFill>
              </a:rPr>
            </a:br>
            <a:r>
              <a:rPr lang="fr-FR" sz="1400" b="1" dirty="0">
                <a:solidFill>
                  <a:srgbClr val="004DB6"/>
                </a:solidFill>
              </a:rPr>
              <a:t>commerciales</a:t>
            </a:r>
          </a:p>
        </p:txBody>
      </p:sp>
      <p:pic>
        <p:nvPicPr>
          <p:cNvPr id="20" name="Graphique 19" descr="Pièces de puzzle avec un remplissage uni">
            <a:extLst>
              <a:ext uri="{FF2B5EF4-FFF2-40B4-BE49-F238E27FC236}">
                <a16:creationId xmlns:a16="http://schemas.microsoft.com/office/drawing/2014/main" id="{455BB6BF-7B6B-713C-C394-BE71B8773F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68178" y="4277147"/>
            <a:ext cx="648000" cy="648000"/>
          </a:xfrm>
          <a:prstGeom prst="rect">
            <a:avLst/>
          </a:prstGeom>
        </p:spPr>
      </p:pic>
      <p:pic>
        <p:nvPicPr>
          <p:cNvPr id="23" name="Graphique 22" descr="Croissance de l'activité avec un remplissage uni">
            <a:extLst>
              <a:ext uri="{FF2B5EF4-FFF2-40B4-BE49-F238E27FC236}">
                <a16:creationId xmlns:a16="http://schemas.microsoft.com/office/drawing/2014/main" id="{92A83BD8-4007-CE90-4C0E-E0A69D116C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11916" y="4277147"/>
            <a:ext cx="648000" cy="648000"/>
          </a:xfrm>
          <a:prstGeom prst="rect">
            <a:avLst/>
          </a:prstGeom>
        </p:spPr>
      </p:pic>
      <p:pic>
        <p:nvPicPr>
          <p:cNvPr id="29" name="Graphique 28" descr="Main de robot avec un remplissage uni">
            <a:extLst>
              <a:ext uri="{FF2B5EF4-FFF2-40B4-BE49-F238E27FC236}">
                <a16:creationId xmlns:a16="http://schemas.microsoft.com/office/drawing/2014/main" id="{A3D2C25C-7810-1316-5CAA-45D2D6003A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75608" y="4277147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19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F6F6B36-CF4C-B2C5-FE05-31B2C32F0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225A057F-F555-DA79-4B8F-FC769D8FCE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En route vers des innovations de ruptures : les tubes à cathode froide - CNT</a:t>
            </a:r>
            <a:endParaRPr lang="en-GB" dirty="0"/>
          </a:p>
        </p:txBody>
      </p:sp>
      <p:pic>
        <p:nvPicPr>
          <p:cNvPr id="20" name="Graphique 47">
            <a:extLst>
              <a:ext uri="{FF2B5EF4-FFF2-40B4-BE49-F238E27FC236}">
                <a16:creationId xmlns:a16="http://schemas.microsoft.com/office/drawing/2014/main" id="{DB75EADB-F61D-3C91-8D34-10534528C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0830" y="4222737"/>
            <a:ext cx="2834417" cy="206761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81032E8-B619-8087-1C56-ABA3B687A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2363" y="4653242"/>
            <a:ext cx="1254810" cy="138471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CD0C2D4-6167-121B-3B63-5FC68E754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6909" y="4682714"/>
            <a:ext cx="1078515" cy="1384718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540490D-709E-80A3-DA57-4B3D773E4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6909" y="2153517"/>
            <a:ext cx="2301247" cy="1980734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E03C224F-B43A-AF33-2664-EF0D975D04D2}"/>
              </a:ext>
            </a:extLst>
          </p:cNvPr>
          <p:cNvSpPr txBox="1"/>
          <p:nvPr/>
        </p:nvSpPr>
        <p:spPr>
          <a:xfrm>
            <a:off x="9605710" y="3955090"/>
            <a:ext cx="1061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800 kg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692BF0D-0013-981E-8630-B6E130986367}"/>
              </a:ext>
            </a:extLst>
          </p:cNvPr>
          <p:cNvSpPr txBox="1"/>
          <p:nvPr/>
        </p:nvSpPr>
        <p:spPr>
          <a:xfrm>
            <a:off x="9234522" y="6130969"/>
            <a:ext cx="1061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&lt; 150 kg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A7E0FA7-0219-EAF7-5DFD-405D2F04A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913" y="2231785"/>
            <a:ext cx="1254810" cy="177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6CB6F526-EDE9-21D2-3638-F57AC7C589AA}"/>
              </a:ext>
            </a:extLst>
          </p:cNvPr>
          <p:cNvSpPr txBox="1"/>
          <p:nvPr/>
        </p:nvSpPr>
        <p:spPr>
          <a:xfrm>
            <a:off x="5207700" y="3853405"/>
            <a:ext cx="88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450 kg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AE7BC878-C758-F0B2-A20B-9A034D5A27F9}"/>
              </a:ext>
            </a:extLst>
          </p:cNvPr>
          <p:cNvSpPr txBox="1"/>
          <p:nvPr/>
        </p:nvSpPr>
        <p:spPr>
          <a:xfrm>
            <a:off x="5311544" y="6246563"/>
            <a:ext cx="102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100 kg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B6FBA4BA-DE5C-4871-2B7B-245954C73B74}"/>
              </a:ext>
            </a:extLst>
          </p:cNvPr>
          <p:cNvCxnSpPr>
            <a:cxnSpLocks/>
          </p:cNvCxnSpPr>
          <p:nvPr/>
        </p:nvCxnSpPr>
        <p:spPr>
          <a:xfrm>
            <a:off x="7597539" y="2862032"/>
            <a:ext cx="8362" cy="11406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CF08AE1C-BE37-1018-9F69-9E280DC0FEE7}"/>
              </a:ext>
            </a:extLst>
          </p:cNvPr>
          <p:cNvCxnSpPr>
            <a:cxnSpLocks/>
          </p:cNvCxnSpPr>
          <p:nvPr/>
        </p:nvCxnSpPr>
        <p:spPr>
          <a:xfrm>
            <a:off x="4364763" y="2231785"/>
            <a:ext cx="0" cy="43065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E100DDE4-1732-5506-05D2-58EA56F2EC55}"/>
              </a:ext>
            </a:extLst>
          </p:cNvPr>
          <p:cNvSpPr/>
          <p:nvPr/>
        </p:nvSpPr>
        <p:spPr>
          <a:xfrm>
            <a:off x="6132704" y="5365118"/>
            <a:ext cx="1339482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4DB6"/>
                </a:solidFill>
                <a:effectLst/>
                <a:uLnTx/>
                <a:uFillTx/>
                <a:latin typeface="Novecento Wide Normal" pitchFamily="50" charset="0"/>
                <a:cs typeface="Poppins Medium" panose="00000600000000000000" pitchFamily="2" charset="0"/>
              </a:rPr>
              <a:t>Juillet 2024</a:t>
            </a:r>
          </a:p>
        </p:txBody>
      </p:sp>
      <p:sp>
        <p:nvSpPr>
          <p:cNvPr id="44" name="Flèche : droite 43">
            <a:extLst>
              <a:ext uri="{FF2B5EF4-FFF2-40B4-BE49-F238E27FC236}">
                <a16:creationId xmlns:a16="http://schemas.microsoft.com/office/drawing/2014/main" id="{11FFDC67-EB5C-69C8-8B68-C62DB1569DE0}"/>
              </a:ext>
            </a:extLst>
          </p:cNvPr>
          <p:cNvSpPr/>
          <p:nvPr/>
        </p:nvSpPr>
        <p:spPr>
          <a:xfrm>
            <a:off x="706191" y="1154328"/>
            <a:ext cx="10779617" cy="816229"/>
          </a:xfrm>
          <a:prstGeom prst="rightArrow">
            <a:avLst>
              <a:gd name="adj1" fmla="val 77452"/>
              <a:gd name="adj2" fmla="val 738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vecento Wide Normal" pitchFamily="50" charset="0"/>
                <a:cs typeface="Poppins Medium" panose="00000600000000000000" pitchFamily="2" charset="0"/>
              </a:rPr>
              <a:t>Vers des imageries ultras mobiles en bloc opératoire ou directement auprès du patient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Novecento Wide Normal" pitchFamily="50" charset="0"/>
                <a:cs typeface="Poppins Medium" panose="00000600000000000000" pitchFamily="2" charset="0"/>
              </a:rPr>
              <a:t>Détection d’AVC en Ambulance -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vecento Wide Normal" pitchFamily="50" charset="0"/>
                <a:cs typeface="Poppins Medium" panose="00000600000000000000" pitchFamily="2" charset="0"/>
              </a:rPr>
              <a:t> radiologie interventionnelle – détection précoce 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vecento Wide Normal" pitchFamily="50" charset="0"/>
              <a:cs typeface="Poppins Medium" panose="00000600000000000000" pitchFamily="2" charset="0"/>
            </a:endParaRPr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35DC3818-BE77-766D-1936-7DD0E5F4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56" y="2138011"/>
            <a:ext cx="2178250" cy="144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4697A2AC-4C6D-9F90-358F-A78F36CC6F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4016" y="2933523"/>
            <a:ext cx="760122" cy="786225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E8F37984-8786-9FB0-DDC6-0F89523081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3727" y="1909484"/>
            <a:ext cx="916274" cy="1013622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9FB7E102-F130-B005-3E3A-47394CF1A9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971" y="4155324"/>
            <a:ext cx="3205735" cy="1912108"/>
          </a:xfrm>
          <a:prstGeom prst="rect">
            <a:avLst/>
          </a:prstGeom>
        </p:spPr>
      </p:pic>
      <p:pic>
        <p:nvPicPr>
          <p:cNvPr id="2" name="Image 1" descr="Une image contenant capture d’écran, vert, noir&#10;&#10;Description générée automatiquement">
            <a:extLst>
              <a:ext uri="{FF2B5EF4-FFF2-40B4-BE49-F238E27FC236}">
                <a16:creationId xmlns:a16="http://schemas.microsoft.com/office/drawing/2014/main" id="{ED3D406D-D067-F6AA-8185-4C427AB05A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58" y="3827655"/>
            <a:ext cx="1069913" cy="2104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7084E5-E9FD-C45F-AF29-810E1215DF64}"/>
              </a:ext>
            </a:extLst>
          </p:cNvPr>
          <p:cNvSpPr/>
          <p:nvPr/>
        </p:nvSpPr>
        <p:spPr>
          <a:xfrm>
            <a:off x="6931979" y="2416295"/>
            <a:ext cx="1339482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4DB6"/>
                </a:solidFill>
                <a:effectLst/>
                <a:uLnTx/>
                <a:uFillTx/>
                <a:latin typeface="Novecento Wide Normal" pitchFamily="50" charset="0"/>
                <a:cs typeface="Poppins Medium" panose="00000600000000000000" pitchFamily="2" charset="0"/>
              </a:rPr>
              <a:t>AVANT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23F2DF-D07A-555E-53CE-20CD19D98FE3}"/>
              </a:ext>
            </a:extLst>
          </p:cNvPr>
          <p:cNvSpPr/>
          <p:nvPr/>
        </p:nvSpPr>
        <p:spPr>
          <a:xfrm>
            <a:off x="6931979" y="4491251"/>
            <a:ext cx="1339482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4DB6"/>
                </a:solidFill>
                <a:effectLst/>
                <a:uLnTx/>
                <a:uFillTx/>
                <a:latin typeface="Novecento Wide Normal" pitchFamily="50" charset="0"/>
                <a:cs typeface="Poppins Medium" panose="00000600000000000000" pitchFamily="2" charset="0"/>
              </a:rPr>
              <a:t>APRES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12C418D-C3D9-0502-27A4-2D1C892B48D3}"/>
              </a:ext>
            </a:extLst>
          </p:cNvPr>
          <p:cNvCxnSpPr>
            <a:cxnSpLocks/>
          </p:cNvCxnSpPr>
          <p:nvPr/>
        </p:nvCxnSpPr>
        <p:spPr>
          <a:xfrm>
            <a:off x="7601720" y="4854042"/>
            <a:ext cx="0" cy="13607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1CA9328-1A92-F215-16AF-BB00E2FE1C6D}"/>
              </a:ext>
            </a:extLst>
          </p:cNvPr>
          <p:cNvCxnSpPr>
            <a:cxnSpLocks/>
          </p:cNvCxnSpPr>
          <p:nvPr/>
        </p:nvCxnSpPr>
        <p:spPr>
          <a:xfrm>
            <a:off x="4527612" y="4389082"/>
            <a:ext cx="69581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que 18" descr="Ligne fléchée : incurvée dans le sens des aiguilles d’une montre avec un remplissage uni">
            <a:extLst>
              <a:ext uri="{FF2B5EF4-FFF2-40B4-BE49-F238E27FC236}">
                <a16:creationId xmlns:a16="http://schemas.microsoft.com/office/drawing/2014/main" id="{0F41A093-3C10-E71E-67DE-C206873968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V="1">
            <a:off x="3428047" y="2433969"/>
            <a:ext cx="914400" cy="76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02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Avec le rachat de la Bourse italienne, Euronext s'impose comme un géant des  marchés actions | Les Echos">
            <a:extLst>
              <a:ext uri="{FF2B5EF4-FFF2-40B4-BE49-F238E27FC236}">
                <a16:creationId xmlns:a16="http://schemas.microsoft.com/office/drawing/2014/main" id="{03068978-2B21-53E8-57E6-86CAA1B28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361" y="0"/>
            <a:ext cx="10605639" cy="596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A748E6-92B2-650E-638D-0F320126CE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05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F41554-0726-2FE6-FD02-5541243A6C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Actionnariat et Informations boursières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B25D771-3BEB-8331-8C33-DD6D1637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771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398C6B69-72E9-7A91-FA3A-B0BD0D7AC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815814-842B-6692-B92A-DB8C753DEB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Actionnariat et informations boursières</a:t>
            </a: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4D10EAA-3BC0-9F83-55D9-D97D040DF4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0196523"/>
              </p:ext>
            </p:extLst>
          </p:nvPr>
        </p:nvGraphicFramePr>
        <p:xfrm>
          <a:off x="353087" y="1180433"/>
          <a:ext cx="3421902" cy="2891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9D835ADC-703A-0F47-D168-C77B15D531B7}"/>
              </a:ext>
            </a:extLst>
          </p:cNvPr>
          <p:cNvSpPr txBox="1"/>
          <p:nvPr/>
        </p:nvSpPr>
        <p:spPr>
          <a:xfrm>
            <a:off x="7175009" y="5891785"/>
            <a:ext cx="4452153" cy="75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r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</a:pPr>
            <a:r>
              <a:rPr lang="fr-FR" sz="800" baseline="30000" dirty="0">
                <a:solidFill>
                  <a:srgbClr val="343E4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1</a:t>
            </a:r>
            <a:r>
              <a:rPr lang="fr-FR" sz="800" dirty="0">
                <a:solidFill>
                  <a:srgbClr val="343E4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Le nombre de droits de vote théoriques est calculé sur la base de l’ensemble des actions auxquelles sont attachés des droits de vote simple et double, y compris les actions privées de droit de vote.</a:t>
            </a:r>
            <a:endParaRPr lang="fr-FR" sz="800" dirty="0">
              <a:effectLst/>
              <a:latin typeface="Segoe UI" panose="020B0502040204020203" pitchFamily="34" charset="0"/>
              <a:ea typeface="MS Mincho" panose="02020609040205080304" pitchFamily="49" charset="-128"/>
              <a:cs typeface="Segoe UI" panose="020B0502040204020203" pitchFamily="34" charset="0"/>
            </a:endParaRPr>
          </a:p>
          <a:p>
            <a:pPr marR="90170" algn="r">
              <a:lnSpc>
                <a:spcPct val="90000"/>
              </a:lnSpc>
              <a:spcAft>
                <a:spcPts val="200"/>
              </a:spcAft>
            </a:pPr>
            <a:r>
              <a:rPr lang="fr-FR" sz="800" baseline="30000" dirty="0">
                <a:solidFill>
                  <a:srgbClr val="343E4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2</a:t>
            </a:r>
            <a:r>
              <a:rPr lang="fr-FR" sz="800" dirty="0">
                <a:solidFill>
                  <a:srgbClr val="343E4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Le nombre de droits de vote exerçables est calculé en ne tenant pas compte des actions privées de droit de vote (actions auto détenues). </a:t>
            </a:r>
            <a:endParaRPr lang="fr-FR" sz="800" dirty="0">
              <a:effectLst/>
              <a:latin typeface="Segoe UI" panose="020B0502040204020203" pitchFamily="34" charset="0"/>
              <a:ea typeface="MS Mincho" panose="02020609040205080304" pitchFamily="49" charset="-128"/>
              <a:cs typeface="Segoe UI" panose="020B0502040204020203" pitchFamily="34" charset="0"/>
            </a:endParaRP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4F5BB886-6BD3-9371-4478-8E05F9C489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5151372"/>
              </p:ext>
            </p:extLst>
          </p:nvPr>
        </p:nvGraphicFramePr>
        <p:xfrm>
          <a:off x="3434692" y="1195193"/>
          <a:ext cx="3421902" cy="2891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Tableau 16">
            <a:extLst>
              <a:ext uri="{FF2B5EF4-FFF2-40B4-BE49-F238E27FC236}">
                <a16:creationId xmlns:a16="http://schemas.microsoft.com/office/drawing/2014/main" id="{D2F27493-F1C5-1744-D0A3-08153A7ACE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0805"/>
              </p:ext>
            </p:extLst>
          </p:nvPr>
        </p:nvGraphicFramePr>
        <p:xfrm>
          <a:off x="7306052" y="1331649"/>
          <a:ext cx="4166564" cy="4471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626">
                  <a:extLst>
                    <a:ext uri="{9D8B030D-6E8A-4147-A177-3AD203B41FA5}">
                      <a16:colId xmlns:a16="http://schemas.microsoft.com/office/drawing/2014/main" val="2288720800"/>
                    </a:ext>
                  </a:extLst>
                </a:gridCol>
                <a:gridCol w="2765938">
                  <a:extLst>
                    <a:ext uri="{9D8B030D-6E8A-4147-A177-3AD203B41FA5}">
                      <a16:colId xmlns:a16="http://schemas.microsoft.com/office/drawing/2014/main" val="3014907190"/>
                    </a:ext>
                  </a:extLst>
                </a:gridCol>
              </a:tblGrid>
              <a:tr h="455856">
                <a:tc gridSpan="2">
                  <a:txBody>
                    <a:bodyPr/>
                    <a:lstStyle/>
                    <a:p>
                      <a:pPr algn="ctr"/>
                      <a:r>
                        <a:rPr lang="fr-FR" sz="1100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Informations boursières</a:t>
                      </a:r>
                    </a:p>
                    <a:p>
                      <a:pPr algn="ctr"/>
                      <a:r>
                        <a:rPr lang="fr-FR" sz="1100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(au 30/04/2023)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1100" noProof="0" dirty="0"/>
                        <a:t>Informations boursières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9719863"/>
                  </a:ext>
                </a:extLst>
              </a:tr>
              <a:tr h="501971">
                <a:tc>
                  <a:txBody>
                    <a:bodyPr/>
                    <a:lstStyle/>
                    <a:p>
                      <a:r>
                        <a:rPr lang="fr-FR" sz="1050" b="1" noProof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Cotation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fr-FR" sz="1050" b="1" kern="1200" noProof="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Euronext </a:t>
                      </a:r>
                      <a:r>
                        <a:rPr lang="fr-FR" sz="1050" b="1" kern="1200" noProof="0" dirty="0" err="1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Growth</a:t>
                      </a:r>
                      <a:r>
                        <a:rPr lang="fr-FR" sz="1050" b="1" kern="1200" noProof="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Paris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8850003"/>
                  </a:ext>
                </a:extLst>
              </a:tr>
              <a:tr h="501971">
                <a:tc>
                  <a:txBody>
                    <a:bodyPr/>
                    <a:lstStyle/>
                    <a:p>
                      <a:r>
                        <a:rPr lang="fr-FR" sz="1050" b="1" kern="1200" noProof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Libellé</a:t>
                      </a:r>
                      <a:endParaRPr lang="fr-FR" sz="1050" b="1" noProof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fr-FR" sz="1050" b="1" kern="1200" noProof="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DMS GROUP</a:t>
                      </a:r>
                      <a:endParaRPr lang="fr-FR" sz="1050" b="1" kern="1200" noProof="0" dirty="0">
                        <a:solidFill>
                          <a:schemeClr val="dk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178334"/>
                  </a:ext>
                </a:extLst>
              </a:tr>
              <a:tr h="501971">
                <a:tc>
                  <a:txBody>
                    <a:bodyPr/>
                    <a:lstStyle/>
                    <a:p>
                      <a:r>
                        <a:rPr lang="fr-FR" sz="1050" b="1" kern="1200" noProof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Code ISIN </a:t>
                      </a:r>
                      <a:endParaRPr lang="fr-FR" sz="1050" b="1" noProof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5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FR0012202497</a:t>
                      </a:r>
                      <a:endParaRPr lang="fr-FR" sz="1050" b="1" noProof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3453019"/>
                  </a:ext>
                </a:extLst>
              </a:tr>
              <a:tr h="501971">
                <a:tc>
                  <a:txBody>
                    <a:bodyPr/>
                    <a:lstStyle/>
                    <a:p>
                      <a:r>
                        <a:rPr lang="fr-FR" sz="1050" b="1" kern="1200" noProof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Mnémonique</a:t>
                      </a:r>
                      <a:endParaRPr lang="fr-FR" sz="1050" b="1" noProof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50" b="1" kern="1200" noProof="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ALDMS</a:t>
                      </a:r>
                      <a:endParaRPr lang="fr-FR" sz="1050" b="1" noProof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2748154"/>
                  </a:ext>
                </a:extLst>
              </a:tr>
              <a:tr h="501971">
                <a:tc>
                  <a:txBody>
                    <a:bodyPr/>
                    <a:lstStyle/>
                    <a:p>
                      <a:r>
                        <a:rPr lang="fr-FR" sz="1050" b="1" noProof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Eligibilité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1" dirty="0">
                          <a:effectLst/>
                          <a:latin typeface="Segoe UI" panose="020B0502040204020203" pitchFamily="34" charset="0"/>
                          <a:ea typeface="MS Mincho" panose="02020609040205080304" pitchFamily="49" charset="-128"/>
                          <a:cs typeface="Segoe UI" panose="020B0502040204020203" pitchFamily="34" charset="0"/>
                        </a:rPr>
                        <a:t>PEA et PEA-PME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3957921"/>
                  </a:ext>
                </a:extLst>
              </a:tr>
              <a:tr h="501971">
                <a:tc>
                  <a:txBody>
                    <a:bodyPr/>
                    <a:lstStyle/>
                    <a:p>
                      <a:r>
                        <a:rPr lang="fr-FR" sz="1050" b="1" noProof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Nombre d’actions </a:t>
                      </a: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15 655 072</a:t>
                      </a:r>
                      <a:endParaRPr lang="fr-FR" sz="1050" b="1" dirty="0">
                        <a:effectLst/>
                        <a:latin typeface="Segoe UI" panose="020B0502040204020203" pitchFamily="34" charset="0"/>
                        <a:ea typeface="MS Mincho" panose="02020609040205080304" pitchFamily="49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8587955"/>
                  </a:ext>
                </a:extLst>
              </a:tr>
              <a:tr h="5019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Droits de vote théoriques</a:t>
                      </a:r>
                      <a:r>
                        <a:rPr lang="fr-FR" sz="1050" b="1" baseline="300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MS Mincho" panose="02020609040205080304" pitchFamily="49" charset="-128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05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18 434 560</a:t>
                      </a:r>
                      <a:endParaRPr lang="fr-FR" sz="1050" b="1" dirty="0">
                        <a:effectLst/>
                        <a:latin typeface="Segoe UI" panose="020B0502040204020203" pitchFamily="34" charset="0"/>
                        <a:ea typeface="MS Mincho" panose="02020609040205080304" pitchFamily="49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2077513"/>
                  </a:ext>
                </a:extLst>
              </a:tr>
              <a:tr h="5019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Droits de vote exerçables</a:t>
                      </a:r>
                      <a:r>
                        <a:rPr lang="fr-FR" sz="1050" b="1" baseline="300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MS Mincho" panose="02020609040205080304" pitchFamily="49" charset="-128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05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15 210 450</a:t>
                      </a:r>
                      <a:endParaRPr lang="fr-FR" sz="1050" b="1" dirty="0">
                        <a:effectLst/>
                        <a:latin typeface="Segoe UI" panose="020B0502040204020203" pitchFamily="34" charset="0"/>
                        <a:ea typeface="MS Mincho" panose="02020609040205080304" pitchFamily="49" charset="-128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6711544"/>
                  </a:ext>
                </a:extLst>
              </a:tr>
            </a:tbl>
          </a:graphicData>
        </a:graphic>
      </p:graphicFrame>
      <p:pic>
        <p:nvPicPr>
          <p:cNvPr id="8" name="Picture 2" descr="Espace investisseurs - DMS">
            <a:extLst>
              <a:ext uri="{FF2B5EF4-FFF2-40B4-BE49-F238E27FC236}">
                <a16:creationId xmlns:a16="http://schemas.microsoft.com/office/drawing/2014/main" id="{D3F0BB6C-B856-DB2B-41E8-5C46170B3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7" t="13961" r="21337" b="20500"/>
          <a:stretch/>
        </p:blipFill>
        <p:spPr bwMode="auto">
          <a:xfrm>
            <a:off x="4715372" y="2824362"/>
            <a:ext cx="968645" cy="41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Une image contenant texte, Police, capture d’écran, vert&#10;&#10;Description générée automatiquement">
            <a:extLst>
              <a:ext uri="{FF2B5EF4-FFF2-40B4-BE49-F238E27FC236}">
                <a16:creationId xmlns:a16="http://schemas.microsoft.com/office/drawing/2014/main" id="{652EF67A-17AD-AEFA-9549-7E0E8118AF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104" y="1759594"/>
            <a:ext cx="540000" cy="540000"/>
          </a:xfrm>
          <a:prstGeom prst="rect">
            <a:avLst/>
          </a:prstGeom>
        </p:spPr>
      </p:pic>
      <p:pic>
        <p:nvPicPr>
          <p:cNvPr id="28" name="Graphique 27">
            <a:extLst>
              <a:ext uri="{FF2B5EF4-FFF2-40B4-BE49-F238E27FC236}">
                <a16:creationId xmlns:a16="http://schemas.microsoft.com/office/drawing/2014/main" id="{5756CD66-B016-BA0A-391A-A4F5B3FDF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24104" y="3694778"/>
            <a:ext cx="648000" cy="648000"/>
          </a:xfrm>
          <a:prstGeom prst="rect">
            <a:avLst/>
          </a:prstGeom>
        </p:spPr>
      </p:pic>
      <p:graphicFrame>
        <p:nvGraphicFramePr>
          <p:cNvPr id="14" name="Tableau 7">
            <a:extLst>
              <a:ext uri="{FF2B5EF4-FFF2-40B4-BE49-F238E27FC236}">
                <a16:creationId xmlns:a16="http://schemas.microsoft.com/office/drawing/2014/main" id="{3FDB39F4-2E70-9962-20C9-232BD32DD6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935801"/>
              </p:ext>
            </p:extLst>
          </p:nvPr>
        </p:nvGraphicFramePr>
        <p:xfrm>
          <a:off x="473700" y="4161489"/>
          <a:ext cx="6309006" cy="2011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528">
                  <a:extLst>
                    <a:ext uri="{9D8B030D-6E8A-4147-A177-3AD203B41FA5}">
                      <a16:colId xmlns:a16="http://schemas.microsoft.com/office/drawing/2014/main" val="1817357904"/>
                    </a:ext>
                  </a:extLst>
                </a:gridCol>
                <a:gridCol w="4368478">
                  <a:extLst>
                    <a:ext uri="{9D8B030D-6E8A-4147-A177-3AD203B41FA5}">
                      <a16:colId xmlns:a16="http://schemas.microsoft.com/office/drawing/2014/main" val="654088188"/>
                    </a:ext>
                  </a:extLst>
                </a:gridCol>
              </a:tblGrid>
              <a:tr h="335242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200" b="1" kern="1200" dirty="0">
                          <a:solidFill>
                            <a:schemeClr val="lt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Calendrier de communication financière*</a:t>
                      </a:r>
                    </a:p>
                  </a:txBody>
                  <a:tcPr marL="216000" anchor="ctr"/>
                </a:tc>
                <a:tc hMerge="1">
                  <a:txBody>
                    <a:bodyPr/>
                    <a:lstStyle/>
                    <a:p>
                      <a:endParaRPr lang="fr-FR" sz="1200" dirty="0">
                        <a:solidFill>
                          <a:srgbClr val="343E48"/>
                        </a:solidFill>
                        <a:latin typeface="Novecento Wide Normal" pitchFamily="50" charset="0"/>
                      </a:endParaRPr>
                    </a:p>
                  </a:txBody>
                  <a:tcPr marL="252000" anchor="ctr"/>
                </a:tc>
                <a:extLst>
                  <a:ext uri="{0D108BD9-81ED-4DB2-BD59-A6C34878D82A}">
                    <a16:rowId xmlns:a16="http://schemas.microsoft.com/office/drawing/2014/main" val="1383855358"/>
                  </a:ext>
                </a:extLst>
              </a:tr>
              <a:tr h="335242">
                <a:tc>
                  <a:txBody>
                    <a:bodyPr/>
                    <a:lstStyle/>
                    <a:p>
                      <a:pPr algn="l"/>
                      <a:r>
                        <a:rPr lang="fr-FR" sz="105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 octobre 2023 </a:t>
                      </a:r>
                    </a:p>
                  </a:txBody>
                  <a:tcPr marL="21600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b="1" dirty="0">
                          <a:solidFill>
                            <a:srgbClr val="343E48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Publication du chiffre d’affaires du 3</a:t>
                      </a:r>
                      <a:r>
                        <a:rPr lang="fr-FR" sz="1050" b="1" baseline="30000" dirty="0">
                          <a:solidFill>
                            <a:srgbClr val="343E48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ème</a:t>
                      </a:r>
                      <a:r>
                        <a:rPr lang="fr-FR" sz="1050" b="1" dirty="0">
                          <a:solidFill>
                            <a:srgbClr val="343E48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trimestre 2023</a:t>
                      </a:r>
                    </a:p>
                  </a:txBody>
                  <a:tcPr marL="252000" anchor="ctr"/>
                </a:tc>
                <a:extLst>
                  <a:ext uri="{0D108BD9-81ED-4DB2-BD59-A6C34878D82A}">
                    <a16:rowId xmlns:a16="http://schemas.microsoft.com/office/drawing/2014/main" val="2539371219"/>
                  </a:ext>
                </a:extLst>
              </a:tr>
              <a:tr h="335242">
                <a:tc>
                  <a:txBody>
                    <a:bodyPr/>
                    <a:lstStyle/>
                    <a:p>
                      <a:pPr algn="l"/>
                      <a:r>
                        <a:rPr lang="fr-FR" sz="105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 janvier 2024</a:t>
                      </a:r>
                    </a:p>
                  </a:txBody>
                  <a:tcPr marL="21600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b="1" dirty="0">
                          <a:solidFill>
                            <a:srgbClr val="343E48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Publication du chiffre d’affaires annuel 2023</a:t>
                      </a:r>
                    </a:p>
                  </a:txBody>
                  <a:tcPr marL="252000" anchor="ctr"/>
                </a:tc>
                <a:extLst>
                  <a:ext uri="{0D108BD9-81ED-4DB2-BD59-A6C34878D82A}">
                    <a16:rowId xmlns:a16="http://schemas.microsoft.com/office/drawing/2014/main" val="3814828993"/>
                  </a:ext>
                </a:extLst>
              </a:tr>
              <a:tr h="335242">
                <a:tc>
                  <a:txBody>
                    <a:bodyPr/>
                    <a:lstStyle/>
                    <a:p>
                      <a:pPr algn="l"/>
                      <a:r>
                        <a:rPr lang="fr-FR" sz="105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 avril 2024</a:t>
                      </a:r>
                    </a:p>
                  </a:txBody>
                  <a:tcPr marL="21600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b="1" dirty="0">
                          <a:solidFill>
                            <a:srgbClr val="343E48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Publication des résultats annuels 2023</a:t>
                      </a:r>
                    </a:p>
                  </a:txBody>
                  <a:tcPr marL="252000" anchor="ctr"/>
                </a:tc>
                <a:extLst>
                  <a:ext uri="{0D108BD9-81ED-4DB2-BD59-A6C34878D82A}">
                    <a16:rowId xmlns:a16="http://schemas.microsoft.com/office/drawing/2014/main" val="2459632589"/>
                  </a:ext>
                </a:extLst>
              </a:tr>
              <a:tr h="335242">
                <a:tc>
                  <a:txBody>
                    <a:bodyPr/>
                    <a:lstStyle/>
                    <a:p>
                      <a:pPr algn="l"/>
                      <a:endParaRPr lang="fr-FR" sz="105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1600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b="1" dirty="0">
                        <a:solidFill>
                          <a:srgbClr val="343E48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52000" anchor="ctr"/>
                </a:tc>
                <a:extLst>
                  <a:ext uri="{0D108BD9-81ED-4DB2-BD59-A6C34878D82A}">
                    <a16:rowId xmlns:a16="http://schemas.microsoft.com/office/drawing/2014/main" val="3095313172"/>
                  </a:ext>
                </a:extLst>
              </a:tr>
              <a:tr h="335242">
                <a:tc>
                  <a:txBody>
                    <a:bodyPr/>
                    <a:lstStyle/>
                    <a:p>
                      <a:pPr algn="l"/>
                      <a:endParaRPr lang="fr-FR" sz="105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1600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50" b="1" dirty="0">
                        <a:solidFill>
                          <a:srgbClr val="343E48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252000" anchor="ctr"/>
                </a:tc>
                <a:extLst>
                  <a:ext uri="{0D108BD9-81ED-4DB2-BD59-A6C34878D82A}">
                    <a16:rowId xmlns:a16="http://schemas.microsoft.com/office/drawing/2014/main" val="76304807"/>
                  </a:ext>
                </a:extLst>
              </a:tr>
            </a:tbl>
          </a:graphicData>
        </a:graphic>
      </p:graphicFrame>
      <p:pic>
        <p:nvPicPr>
          <p:cNvPr id="16" name="Picture 2" descr="Espace investisseurs - DMS">
            <a:extLst>
              <a:ext uri="{FF2B5EF4-FFF2-40B4-BE49-F238E27FC236}">
                <a16:creationId xmlns:a16="http://schemas.microsoft.com/office/drawing/2014/main" id="{D34CB1DF-E091-2D86-4039-F660172DA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7" t="13961" r="21337" b="20500"/>
          <a:stretch/>
        </p:blipFill>
        <p:spPr bwMode="auto">
          <a:xfrm>
            <a:off x="1577924" y="2824362"/>
            <a:ext cx="968645" cy="41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BBAE223-AD11-FB12-2251-11D7B266E2DA}"/>
              </a:ext>
            </a:extLst>
          </p:cNvPr>
          <p:cNvSpPr txBox="1"/>
          <p:nvPr/>
        </p:nvSpPr>
        <p:spPr>
          <a:xfrm>
            <a:off x="2448467" y="6248019"/>
            <a:ext cx="47265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* </a:t>
            </a:r>
            <a:r>
              <a:rPr lang="fr-FR" sz="800" dirty="0">
                <a:solidFill>
                  <a:srgbClr val="343E4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Calendrier prévisionnel susceptible d’être modifié. Consulter le site internet de DMS Group. </a:t>
            </a:r>
            <a:endParaRPr lang="en-GB" sz="800" dirty="0">
              <a:solidFill>
                <a:srgbClr val="343E4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974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2CF29B6-FF32-47DF-0E56-1D5DCB1CE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pPr/>
              <a:t>29</a:t>
            </a:fld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26D0CCD-53F2-0071-4ED3-DED3A7D9D9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Attribution gratuite de </a:t>
            </a:r>
            <a:r>
              <a:rPr lang="fr-FR" dirty="0" err="1"/>
              <a:t>bsa</a:t>
            </a:r>
            <a:r>
              <a:rPr lang="fr-FR" dirty="0"/>
              <a:t> a tous les actionnaires en JUIN 2023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D86B0D2-8857-E02D-16CE-BF8B5E68768D}"/>
              </a:ext>
            </a:extLst>
          </p:cNvPr>
          <p:cNvSpPr>
            <a:spLocks noGrp="1"/>
          </p:cNvSpPr>
          <p:nvPr/>
        </p:nvSpPr>
        <p:spPr>
          <a:xfrm>
            <a:off x="794825" y="1622694"/>
            <a:ext cx="10564837" cy="4080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600" b="1" dirty="0">
                <a:solidFill>
                  <a:srgbClr val="004D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Objectifs de l’opération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4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Remercier les actionnaires de</a:t>
            </a:r>
            <a:r>
              <a:rPr lang="fr-FR" sz="1400" spc="5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fr-FR" sz="1400" spc="-5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leur</a:t>
            </a:r>
            <a:r>
              <a:rPr lang="fr-FR" sz="1400" spc="-45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fr-FR" sz="1400" spc="-5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fidélité</a:t>
            </a:r>
            <a:r>
              <a:rPr lang="fr-FR" sz="1400" spc="-6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et </a:t>
            </a:r>
            <a:r>
              <a:rPr lang="fr-FR" sz="1400" spc="-5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les</a:t>
            </a:r>
            <a:r>
              <a:rPr lang="fr-FR" sz="1400" spc="-45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fr-FR" sz="1400" spc="-5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associer</a:t>
            </a:r>
            <a:r>
              <a:rPr lang="fr-FR" sz="1400" spc="-4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fr-FR" sz="14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à</a:t>
            </a:r>
            <a:r>
              <a:rPr lang="fr-FR" sz="1400" spc="-6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fr-FR" sz="14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la</a:t>
            </a:r>
            <a:r>
              <a:rPr lang="fr-FR" sz="1400" spc="-45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fr-FR" sz="14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poursuite</a:t>
            </a:r>
            <a:r>
              <a:rPr lang="fr-FR" sz="1400" spc="-45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fr-FR" sz="14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du développement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4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Attirer</a:t>
            </a:r>
            <a:r>
              <a:rPr lang="fr-FR" sz="1400" spc="-1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fr-FR" sz="14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de</a:t>
            </a:r>
            <a:r>
              <a:rPr lang="fr-FR" sz="1400" spc="-5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fr-FR" sz="14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nouveaux</a:t>
            </a:r>
            <a:r>
              <a:rPr lang="fr-FR" sz="1400" spc="-2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fr-FR" sz="14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investisseurs</a:t>
            </a:r>
            <a:endParaRPr lang="fr-FR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600" b="1" dirty="0">
                <a:solidFill>
                  <a:srgbClr val="004D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Modalités de l’opération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Emission</a:t>
            </a:r>
            <a:r>
              <a:rPr lang="fr-FR" sz="1400" dirty="0">
                <a:latin typeface="Segoe UI" panose="020B0502040204020203" pitchFamily="34" charset="0"/>
                <a:cs typeface="Segoe UI" panose="020B0502040204020203" pitchFamily="34" charset="0"/>
              </a:rPr>
              <a:t> : 14,043,017 BSA (l’opération ne concerne pas les actions auto-détenues par DMS SA).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Parité d’attribution </a:t>
            </a:r>
            <a:r>
              <a:rPr lang="fr-FR" sz="1400" dirty="0">
                <a:latin typeface="Segoe UI" panose="020B0502040204020203" pitchFamily="34" charset="0"/>
                <a:cs typeface="Segoe UI" panose="020B0502040204020203" pitchFamily="34" charset="0"/>
              </a:rPr>
              <a:t>: 1 BSA par action détenue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Parité de souscription </a:t>
            </a:r>
            <a:r>
              <a:rPr lang="fr-FR" sz="1400" dirty="0">
                <a:latin typeface="Segoe UI" panose="020B0502040204020203" pitchFamily="34" charset="0"/>
                <a:cs typeface="Segoe UI" panose="020B0502040204020203" pitchFamily="34" charset="0"/>
              </a:rPr>
              <a:t>: 6 BSA pour 1 action nouvelle de DMS Group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Prix d’exercice </a:t>
            </a:r>
            <a:r>
              <a:rPr lang="fr-FR" sz="1400" dirty="0">
                <a:latin typeface="Segoe UI" panose="020B0502040204020203" pitchFamily="34" charset="0"/>
                <a:cs typeface="Segoe UI" panose="020B0502040204020203" pitchFamily="34" charset="0"/>
              </a:rPr>
              <a:t>: 2,70 € (soit une prime de 121,3% par rapport au cours de clôture du 6 juin 2023)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400" b="1" spc="-1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Dilution</a:t>
            </a:r>
            <a:r>
              <a:rPr lang="fr-FR" sz="1400" spc="-1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: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2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En cas d’exercice de ses BSA : aucune dilution 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2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En cas de non-exercice (dilution maximale) : 1% du capital avant émission =&gt; 0,870% après émission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Date limite d’exercice </a:t>
            </a:r>
            <a:r>
              <a:rPr lang="fr-FR" sz="1400" dirty="0">
                <a:latin typeface="Segoe UI" panose="020B0502040204020203" pitchFamily="34" charset="0"/>
                <a:cs typeface="Segoe UI" panose="020B0502040204020203" pitchFamily="34" charset="0"/>
              </a:rPr>
              <a:t>: 12 septembre 2025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Montant maximum de l’augmentation de capital </a:t>
            </a:r>
            <a:r>
              <a:rPr lang="fr-FR" sz="1400" dirty="0">
                <a:latin typeface="Segoe UI" panose="020B0502040204020203" pitchFamily="34" charset="0"/>
                <a:cs typeface="Segoe UI" panose="020B0502040204020203" pitchFamily="34" charset="0"/>
              </a:rPr>
              <a:t>: 6.319.358 € (soit 2.340.503 actions nouvelles)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5714A28-290B-578E-DEB2-E4CEBD0230A7}"/>
              </a:ext>
            </a:extLst>
          </p:cNvPr>
          <p:cNvGrpSpPr/>
          <p:nvPr/>
        </p:nvGrpSpPr>
        <p:grpSpPr>
          <a:xfrm>
            <a:off x="8538693" y="1281447"/>
            <a:ext cx="2929944" cy="1635618"/>
            <a:chOff x="8796270" y="1564783"/>
            <a:chExt cx="2929944" cy="1635618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27C4CD0F-4D16-425D-206A-7871297C813F}"/>
                </a:ext>
              </a:extLst>
            </p:cNvPr>
            <p:cNvSpPr/>
            <p:nvPr/>
          </p:nvSpPr>
          <p:spPr>
            <a:xfrm>
              <a:off x="8796270" y="1564783"/>
              <a:ext cx="2929944" cy="16356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sz="16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Cotation des BSA</a:t>
              </a:r>
            </a:p>
          </p:txBody>
        </p:sp>
        <p:pic>
          <p:nvPicPr>
            <p:cNvPr id="9" name="Image 8" descr="Une image contenant texte, Police, capture d’écran, vert&#10;&#10;Description générée automatiquement">
              <a:extLst>
                <a:ext uri="{FF2B5EF4-FFF2-40B4-BE49-F238E27FC236}">
                  <a16:creationId xmlns:a16="http://schemas.microsoft.com/office/drawing/2014/main" id="{10DB1DF8-591A-11A0-E107-93BCA75E4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0938" y="2146075"/>
              <a:ext cx="762000" cy="762000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A37B6CD-6BC6-D7AD-67E3-62D634CF9D0D}"/>
                </a:ext>
              </a:extLst>
            </p:cNvPr>
            <p:cNvSpPr txBox="1"/>
            <p:nvPr/>
          </p:nvSpPr>
          <p:spPr>
            <a:xfrm>
              <a:off x="8900290" y="2224283"/>
              <a:ext cx="189645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Euronext Growth Paris </a:t>
              </a:r>
              <a:br>
                <a:rPr lang="en-US" sz="1400" dirty="0"/>
              </a:br>
              <a:r>
                <a:rPr lang="en-US" sz="1400" b="1" dirty="0"/>
                <a:t>FR001400IAQ8</a:t>
              </a:r>
              <a:r>
                <a:rPr lang="en-US" sz="1400" dirty="0"/>
                <a:t> - Stock </a:t>
              </a:r>
              <a:br>
                <a:rPr lang="en-US" sz="1400" dirty="0"/>
              </a:br>
              <a:endParaRPr lang="en-GB" sz="1400" dirty="0"/>
            </a:p>
          </p:txBody>
        </p: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6E51508-9F50-AE8A-FE66-02D519B31D8D}"/>
              </a:ext>
            </a:extLst>
          </p:cNvPr>
          <p:cNvSpPr/>
          <p:nvPr/>
        </p:nvSpPr>
        <p:spPr>
          <a:xfrm>
            <a:off x="714703" y="3499945"/>
            <a:ext cx="8250621" cy="10800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309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7DC1A6E-603A-8A2E-6A64-EA05BC5EE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4" r="88" b="5660"/>
          <a:stretch/>
        </p:blipFill>
        <p:spPr bwMode="auto">
          <a:xfrm>
            <a:off x="1528334" y="0"/>
            <a:ext cx="10663666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A748E6-92B2-650E-638D-0F320126CE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01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F41554-0726-2FE6-FD02-5541243A6C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Un spécialiste de l’imagerie médicale digitale « hautes performances »</a:t>
            </a:r>
          </a:p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980CF37-D73B-22F3-B84C-75547A792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9478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E4056C-EEB8-3F44-5F96-5A6EEBB1F7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800" dirty="0"/>
              <a:t>Questions / Réponses</a:t>
            </a:r>
          </a:p>
        </p:txBody>
      </p:sp>
      <p:pic>
        <p:nvPicPr>
          <p:cNvPr id="3" name="Image 2" descr="Une image contenant habits, chaussures, personne&#10;&#10;Description générée automatiquement">
            <a:extLst>
              <a:ext uri="{FF2B5EF4-FFF2-40B4-BE49-F238E27FC236}">
                <a16:creationId xmlns:a16="http://schemas.microsoft.com/office/drawing/2014/main" id="{F4E86BE7-522D-2024-641C-F89B25FEA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99" y="3736673"/>
            <a:ext cx="4203359" cy="280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71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C2CFE4B-26BF-FD36-8242-D04A2731F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6F2698D-A8EC-D394-FE6F-5E7633B226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Notre mission</a:t>
            </a:r>
            <a:endParaRPr lang="en-GB" dirty="0"/>
          </a:p>
        </p:txBody>
      </p:sp>
      <p:sp>
        <p:nvSpPr>
          <p:cNvPr id="5" name="ZoneTexte 1">
            <a:extLst>
              <a:ext uri="{FF2B5EF4-FFF2-40B4-BE49-F238E27FC236}">
                <a16:creationId xmlns:a16="http://schemas.microsoft.com/office/drawing/2014/main" id="{4E620F9A-D065-C22C-87BE-F7442FAAEE41}"/>
              </a:ext>
            </a:extLst>
          </p:cNvPr>
          <p:cNvSpPr txBox="1"/>
          <p:nvPr/>
        </p:nvSpPr>
        <p:spPr>
          <a:xfrm>
            <a:off x="1511843" y="1263325"/>
            <a:ext cx="56767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0" i="0" dirty="0">
                <a:solidFill>
                  <a:schemeClr val="accent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Apporter aux </a:t>
            </a:r>
            <a:r>
              <a:rPr lang="fr-FR" sz="16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professionnels de santé des </a:t>
            </a:r>
            <a:r>
              <a:rPr lang="fr-FR" sz="16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solutions d’imagerie digitale hautes performances</a:t>
            </a:r>
            <a:r>
              <a:rPr lang="fr-FR" sz="16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pour </a:t>
            </a:r>
            <a:r>
              <a:rPr lang="fr-FR" sz="16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améliorer le diagnostic et le traitement </a:t>
            </a:r>
            <a:r>
              <a:rPr lang="fr-FR" sz="16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 patients… </a:t>
            </a:r>
            <a:br>
              <a:rPr lang="fr-FR" sz="16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fr-FR" sz="16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….sur </a:t>
            </a:r>
            <a:r>
              <a:rPr lang="fr-FR" sz="1600" b="1" i="0" dirty="0">
                <a:solidFill>
                  <a:schemeClr val="accent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 marchés prioritaires</a:t>
            </a:r>
            <a:r>
              <a:rPr lang="fr-FR" sz="1600" b="0" i="0" dirty="0">
                <a:solidFill>
                  <a:schemeClr val="accent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:</a:t>
            </a:r>
          </a:p>
        </p:txBody>
      </p:sp>
      <p:pic>
        <p:nvPicPr>
          <p:cNvPr id="8" name="Image 7" descr="neo_platinum">
            <a:extLst>
              <a:ext uri="{FF2B5EF4-FFF2-40B4-BE49-F238E27FC236}">
                <a16:creationId xmlns:a16="http://schemas.microsoft.com/office/drawing/2014/main" id="{A19C1984-E182-4122-FC1C-1D19A5D86CF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6" r="21596"/>
          <a:stretch/>
        </p:blipFill>
        <p:spPr>
          <a:xfrm>
            <a:off x="1405647" y="2483880"/>
            <a:ext cx="2345064" cy="27520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579C46A-31BB-BE92-41D9-55B3CC26E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0" r="6500"/>
          <a:stretch/>
        </p:blipFill>
        <p:spPr>
          <a:xfrm>
            <a:off x="4281674" y="3054458"/>
            <a:ext cx="2606006" cy="1747309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BFD80851-2BB7-A6DD-9B64-74C04C801591}"/>
              </a:ext>
            </a:extLst>
          </p:cNvPr>
          <p:cNvSpPr txBox="1"/>
          <p:nvPr/>
        </p:nvSpPr>
        <p:spPr>
          <a:xfrm>
            <a:off x="1511296" y="2707258"/>
            <a:ext cx="2124000" cy="2308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900" b="1" spc="300" dirty="0">
                <a:solidFill>
                  <a:srgbClr val="004DB6"/>
                </a:solidFill>
                <a:latin typeface="Poppins Medium" panose="00000600000000000000" pitchFamily="2" charset="0"/>
                <a:ea typeface="Open Sans SemiBold" panose="020B0706030804020204" pitchFamily="34" charset="0"/>
                <a:cs typeface="Poppins Medium" panose="00000600000000000000" pitchFamily="2" charset="0"/>
              </a:rPr>
              <a:t>RADIOLOGIE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CE9FF5-198D-87C4-CDEE-91EAFC722A31}"/>
              </a:ext>
            </a:extLst>
          </p:cNvPr>
          <p:cNvSpPr txBox="1"/>
          <p:nvPr/>
        </p:nvSpPr>
        <p:spPr>
          <a:xfrm>
            <a:off x="4517794" y="2748387"/>
            <a:ext cx="2124000" cy="2308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900" b="1" spc="300" dirty="0">
                <a:solidFill>
                  <a:srgbClr val="004DB6"/>
                </a:solidFill>
                <a:latin typeface="Poppins Medium" panose="00000600000000000000" pitchFamily="2" charset="0"/>
                <a:ea typeface="Open Sans SemiBold" panose="020B0706030804020204" pitchFamily="34" charset="0"/>
                <a:cs typeface="Poppins Medium" panose="00000600000000000000" pitchFamily="2" charset="0"/>
              </a:rPr>
              <a:t>OSTÉODENSITOMÉTRIE</a:t>
            </a:r>
          </a:p>
        </p:txBody>
      </p:sp>
      <p:sp>
        <p:nvSpPr>
          <p:cNvPr id="17" name="ZoneTexte 2">
            <a:extLst>
              <a:ext uri="{FF2B5EF4-FFF2-40B4-BE49-F238E27FC236}">
                <a16:creationId xmlns:a16="http://schemas.microsoft.com/office/drawing/2014/main" id="{5EA2E92B-5E78-DF71-94E6-CC81AF19D8CF}"/>
              </a:ext>
            </a:extLst>
          </p:cNvPr>
          <p:cNvSpPr txBox="1"/>
          <p:nvPr/>
        </p:nvSpPr>
        <p:spPr>
          <a:xfrm>
            <a:off x="1733976" y="4735280"/>
            <a:ext cx="16786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dirty="0">
                <a:solidFill>
                  <a:srgbClr val="333E48"/>
                </a:solidFill>
                <a:latin typeface="Segoe UI" panose="020B0502040204020203" pitchFamily="34" charset="0"/>
              </a:rPr>
              <a:t>83</a:t>
            </a:r>
            <a:r>
              <a:rPr lang="fr-FR" sz="1600" b="1" i="0" dirty="0">
                <a:solidFill>
                  <a:srgbClr val="333E48"/>
                </a:solidFill>
                <a:effectLst/>
                <a:latin typeface="Segoe UI" panose="020B0502040204020203" pitchFamily="34" charset="0"/>
              </a:rPr>
              <a:t>%</a:t>
            </a:r>
            <a:r>
              <a:rPr lang="fr-FR" sz="1400" b="0" i="0" dirty="0">
                <a:solidFill>
                  <a:srgbClr val="333E48"/>
                </a:solidFill>
                <a:effectLst/>
                <a:latin typeface="Segoe UI" panose="020B0502040204020203" pitchFamily="34" charset="0"/>
              </a:rPr>
              <a:t> du chiffre d’affaires 2022</a:t>
            </a:r>
            <a:endParaRPr lang="fr-FR" sz="1400" dirty="0"/>
          </a:p>
        </p:txBody>
      </p:sp>
      <p:sp>
        <p:nvSpPr>
          <p:cNvPr id="18" name="ZoneTexte 2">
            <a:extLst>
              <a:ext uri="{FF2B5EF4-FFF2-40B4-BE49-F238E27FC236}">
                <a16:creationId xmlns:a16="http://schemas.microsoft.com/office/drawing/2014/main" id="{4F7AE6C7-49BE-6464-EF97-F86A062C76D7}"/>
              </a:ext>
            </a:extLst>
          </p:cNvPr>
          <p:cNvSpPr txBox="1"/>
          <p:nvPr/>
        </p:nvSpPr>
        <p:spPr>
          <a:xfrm>
            <a:off x="4740474" y="4735280"/>
            <a:ext cx="16786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dirty="0">
                <a:solidFill>
                  <a:srgbClr val="333E48"/>
                </a:solidFill>
                <a:latin typeface="Segoe UI" panose="020B0502040204020203" pitchFamily="34" charset="0"/>
              </a:rPr>
              <a:t>17</a:t>
            </a:r>
            <a:r>
              <a:rPr lang="fr-FR" sz="1600" b="1" i="0" dirty="0">
                <a:solidFill>
                  <a:srgbClr val="333E48"/>
                </a:solidFill>
                <a:effectLst/>
                <a:latin typeface="Segoe UI" panose="020B0502040204020203" pitchFamily="34" charset="0"/>
              </a:rPr>
              <a:t>%</a:t>
            </a:r>
            <a:r>
              <a:rPr lang="fr-FR" sz="1400" b="0" i="0" dirty="0">
                <a:solidFill>
                  <a:srgbClr val="333E48"/>
                </a:solidFill>
                <a:effectLst/>
                <a:latin typeface="Segoe UI" panose="020B0502040204020203" pitchFamily="34" charset="0"/>
              </a:rPr>
              <a:t> du chiffre d’affaires 2022</a:t>
            </a:r>
            <a:endParaRPr lang="fr-FR" sz="1400" dirty="0"/>
          </a:p>
        </p:txBody>
      </p:sp>
      <p:sp>
        <p:nvSpPr>
          <p:cNvPr id="21" name="ZoneTexte 2">
            <a:extLst>
              <a:ext uri="{FF2B5EF4-FFF2-40B4-BE49-F238E27FC236}">
                <a16:creationId xmlns:a16="http://schemas.microsoft.com/office/drawing/2014/main" id="{06BFA931-7BA3-CC46-DD3C-237B2878343D}"/>
              </a:ext>
            </a:extLst>
          </p:cNvPr>
          <p:cNvSpPr txBox="1"/>
          <p:nvPr/>
        </p:nvSpPr>
        <p:spPr>
          <a:xfrm>
            <a:off x="7783313" y="1303156"/>
            <a:ext cx="39472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0" i="0" dirty="0">
                <a:solidFill>
                  <a:schemeClr val="accent1"/>
                </a:solidFill>
                <a:effectLst/>
                <a:latin typeface="Segoe UI" panose="020B0502040204020203" pitchFamily="34" charset="0"/>
              </a:rPr>
              <a:t>Une </a:t>
            </a:r>
            <a:r>
              <a:rPr lang="fr-FR" sz="2000" b="1" i="0" dirty="0">
                <a:solidFill>
                  <a:schemeClr val="accent2"/>
                </a:solidFill>
                <a:effectLst/>
                <a:latin typeface="Segoe UI" panose="020B0502040204020203" pitchFamily="34" charset="0"/>
              </a:rPr>
              <a:t>différenciation</a:t>
            </a:r>
            <a:r>
              <a:rPr lang="fr-FR" sz="2000" b="1" i="0" dirty="0">
                <a:solidFill>
                  <a:schemeClr val="accent1"/>
                </a:solidFill>
                <a:effectLst/>
                <a:latin typeface="Segoe UI" panose="020B0502040204020203" pitchFamily="34" charset="0"/>
              </a:rPr>
              <a:t> par la valeur </a:t>
            </a:r>
            <a:r>
              <a:rPr lang="fr-FR" sz="2000" b="0" i="0" dirty="0">
                <a:solidFill>
                  <a:schemeClr val="accent1"/>
                </a:solidFill>
                <a:effectLst/>
                <a:latin typeface="Segoe UI" panose="020B0502040204020203" pitchFamily="34" charset="0"/>
              </a:rPr>
              <a:t>grâce à des équipements :</a:t>
            </a:r>
            <a:endParaRPr lang="fr-FR" sz="2000" dirty="0">
              <a:solidFill>
                <a:schemeClr val="accent1"/>
              </a:solidFill>
            </a:endParaRPr>
          </a:p>
        </p:txBody>
      </p:sp>
      <p:sp>
        <p:nvSpPr>
          <p:cNvPr id="23" name="ZoneTexte 2">
            <a:extLst>
              <a:ext uri="{FF2B5EF4-FFF2-40B4-BE49-F238E27FC236}">
                <a16:creationId xmlns:a16="http://schemas.microsoft.com/office/drawing/2014/main" id="{53A08B91-93E1-9B23-6B21-97E61577B311}"/>
              </a:ext>
            </a:extLst>
          </p:cNvPr>
          <p:cNvSpPr txBox="1"/>
          <p:nvPr/>
        </p:nvSpPr>
        <p:spPr>
          <a:xfrm>
            <a:off x="1642112" y="5562855"/>
            <a:ext cx="54162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>
                <a:solidFill>
                  <a:schemeClr val="accent1"/>
                </a:solidFill>
                <a:latin typeface="Segoe UI" panose="020B0502040204020203" pitchFamily="34" charset="0"/>
              </a:rPr>
              <a:t>Grâce à une maîtrise de l’ensemble de la chaîne de valeur </a:t>
            </a:r>
            <a:r>
              <a:rPr lang="fr-FR" sz="1600" b="1" dirty="0">
                <a:solidFill>
                  <a:schemeClr val="accent1"/>
                </a:solidFill>
                <a:latin typeface="Segoe UI" panose="020B0502040204020203" pitchFamily="34" charset="0"/>
              </a:rPr>
              <a:t>de la conception à la commercialisation </a:t>
            </a:r>
            <a:endParaRPr lang="fr-FR" sz="1600" b="1" dirty="0">
              <a:solidFill>
                <a:schemeClr val="accent1"/>
              </a:solidFill>
            </a:endParaRPr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E21BE35-6A51-7AA7-4EEB-BB58F2D1CFAB}"/>
              </a:ext>
            </a:extLst>
          </p:cNvPr>
          <p:cNvSpPr/>
          <p:nvPr/>
        </p:nvSpPr>
        <p:spPr>
          <a:xfrm>
            <a:off x="589848" y="1438863"/>
            <a:ext cx="878981" cy="50374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extrusionOk="0">
                <a:moveTo>
                  <a:pt x="20529" y="21600"/>
                </a:moveTo>
                <a:lnTo>
                  <a:pt x="21567" y="21194"/>
                </a:lnTo>
                <a:cubicBezTo>
                  <a:pt x="9612" y="18945"/>
                  <a:pt x="1742" y="15099"/>
                  <a:pt x="1742" y="10753"/>
                </a:cubicBezTo>
                <a:cubicBezTo>
                  <a:pt x="1742" y="6491"/>
                  <a:pt x="9310" y="2721"/>
                  <a:pt x="20864" y="454"/>
                </a:cubicBezTo>
                <a:lnTo>
                  <a:pt x="20094" y="0"/>
                </a:lnTo>
                <a:cubicBezTo>
                  <a:pt x="7971" y="2353"/>
                  <a:pt x="0" y="6293"/>
                  <a:pt x="0" y="10753"/>
                </a:cubicBezTo>
                <a:cubicBezTo>
                  <a:pt x="-33" y="15279"/>
                  <a:pt x="8138" y="19266"/>
                  <a:pt x="20529" y="216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 sz="22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2803C90B-2DD1-5D8D-B362-5647E2E84969}"/>
              </a:ext>
            </a:extLst>
          </p:cNvPr>
          <p:cNvSpPr/>
          <p:nvPr/>
        </p:nvSpPr>
        <p:spPr>
          <a:xfrm>
            <a:off x="7017797" y="1273176"/>
            <a:ext cx="878981" cy="50374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extrusionOk="0">
                <a:moveTo>
                  <a:pt x="1038" y="21600"/>
                </a:moveTo>
                <a:lnTo>
                  <a:pt x="0" y="21194"/>
                </a:lnTo>
                <a:cubicBezTo>
                  <a:pt x="11955" y="18945"/>
                  <a:pt x="19825" y="15099"/>
                  <a:pt x="19825" y="10753"/>
                </a:cubicBezTo>
                <a:cubicBezTo>
                  <a:pt x="19825" y="6491"/>
                  <a:pt x="12257" y="2721"/>
                  <a:pt x="703" y="454"/>
                </a:cubicBezTo>
                <a:lnTo>
                  <a:pt x="1473" y="0"/>
                </a:lnTo>
                <a:cubicBezTo>
                  <a:pt x="13596" y="2353"/>
                  <a:pt x="21567" y="6293"/>
                  <a:pt x="21567" y="10753"/>
                </a:cubicBezTo>
                <a:cubicBezTo>
                  <a:pt x="21600" y="15279"/>
                  <a:pt x="13429" y="19266"/>
                  <a:pt x="1038" y="216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 sz="225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A759BD18-E24A-CC46-9A60-622CBE12BADA}"/>
              </a:ext>
            </a:extLst>
          </p:cNvPr>
          <p:cNvGrpSpPr/>
          <p:nvPr/>
        </p:nvGrpSpPr>
        <p:grpSpPr>
          <a:xfrm>
            <a:off x="7140448" y="2087745"/>
            <a:ext cx="4626330" cy="4531153"/>
            <a:chOff x="7140448" y="1939644"/>
            <a:chExt cx="4626330" cy="4531153"/>
          </a:xfrm>
        </p:grpSpPr>
        <p:sp>
          <p:nvSpPr>
            <p:cNvPr id="20" name="ZoneTexte 1">
              <a:extLst>
                <a:ext uri="{FF2B5EF4-FFF2-40B4-BE49-F238E27FC236}">
                  <a16:creationId xmlns:a16="http://schemas.microsoft.com/office/drawing/2014/main" id="{87AF9922-300F-A19D-1132-9B8C7F548D06}"/>
                </a:ext>
              </a:extLst>
            </p:cNvPr>
            <p:cNvSpPr txBox="1"/>
            <p:nvPr/>
          </p:nvSpPr>
          <p:spPr>
            <a:xfrm>
              <a:off x="8166778" y="3272384"/>
              <a:ext cx="3600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3200" dirty="0">
                  <a:solidFill>
                    <a:schemeClr val="accent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+</a:t>
              </a:r>
              <a:r>
                <a:rPr lang="fr-FR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r-FR" dirty="0">
                  <a:solidFill>
                    <a:schemeClr val="accent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intelligents</a:t>
              </a:r>
              <a:endParaRPr lang="fr-FR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Software propriétaire embarqué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IA</a:t>
              </a:r>
            </a:p>
          </p:txBody>
        </p:sp>
        <p:pic>
          <p:nvPicPr>
            <p:cNvPr id="22" name="Graphique 21" descr="Blockchain avec un remplissage uni">
              <a:extLst>
                <a:ext uri="{FF2B5EF4-FFF2-40B4-BE49-F238E27FC236}">
                  <a16:creationId xmlns:a16="http://schemas.microsoft.com/office/drawing/2014/main" id="{844430A7-14BC-B0C2-6B4D-F123C6A67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409071" y="1973264"/>
              <a:ext cx="540000" cy="540000"/>
            </a:xfrm>
            <a:prstGeom prst="rect">
              <a:avLst/>
            </a:prstGeom>
          </p:spPr>
        </p:pic>
        <p:pic>
          <p:nvPicPr>
            <p:cNvPr id="25" name="Graphique 24" descr="Cercles avec flèches avec un remplissage uni">
              <a:extLst>
                <a:ext uri="{FF2B5EF4-FFF2-40B4-BE49-F238E27FC236}">
                  <a16:creationId xmlns:a16="http://schemas.microsoft.com/office/drawing/2014/main" id="{66154D7F-0811-E7B0-4DDD-7F6261431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13313" y="4441453"/>
              <a:ext cx="540000" cy="540000"/>
            </a:xfrm>
            <a:prstGeom prst="rect">
              <a:avLst/>
            </a:prstGeom>
          </p:spPr>
        </p:pic>
        <p:pic>
          <p:nvPicPr>
            <p:cNvPr id="29" name="Graphique 28" descr="Diplôme roulé avec un remplissage uni">
              <a:extLst>
                <a:ext uri="{FF2B5EF4-FFF2-40B4-BE49-F238E27FC236}">
                  <a16:creationId xmlns:a16="http://schemas.microsoft.com/office/drawing/2014/main" id="{598170E8-E089-C149-05AC-C15E30D68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140448" y="5473452"/>
              <a:ext cx="540000" cy="540000"/>
            </a:xfrm>
            <a:prstGeom prst="rect">
              <a:avLst/>
            </a:prstGeom>
          </p:spPr>
        </p:pic>
        <p:pic>
          <p:nvPicPr>
            <p:cNvPr id="31" name="Graphique 30" descr="Excellent avec un remplissage uni">
              <a:extLst>
                <a:ext uri="{FF2B5EF4-FFF2-40B4-BE49-F238E27FC236}">
                  <a16:creationId xmlns:a16="http://schemas.microsoft.com/office/drawing/2014/main" id="{FB60C327-4CF0-07FB-CAD0-00BC0A756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626778" y="3251574"/>
              <a:ext cx="540000" cy="540000"/>
            </a:xfrm>
            <a:prstGeom prst="rect">
              <a:avLst/>
            </a:prstGeom>
          </p:spPr>
        </p:pic>
        <p:sp>
          <p:nvSpPr>
            <p:cNvPr id="32" name="ZoneTexte 1">
              <a:extLst>
                <a:ext uri="{FF2B5EF4-FFF2-40B4-BE49-F238E27FC236}">
                  <a16:creationId xmlns:a16="http://schemas.microsoft.com/office/drawing/2014/main" id="{2B8DD90E-2D84-C5DA-6021-F4F13C902254}"/>
                </a:ext>
              </a:extLst>
            </p:cNvPr>
            <p:cNvSpPr txBox="1"/>
            <p:nvPr/>
          </p:nvSpPr>
          <p:spPr>
            <a:xfrm>
              <a:off x="8017873" y="1939644"/>
              <a:ext cx="36000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3200" dirty="0">
                  <a:solidFill>
                    <a:schemeClr val="accent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+</a:t>
              </a:r>
              <a:r>
                <a:rPr lang="fr-FR" dirty="0">
                  <a:solidFill>
                    <a:schemeClr val="accent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complets</a:t>
              </a:r>
              <a:r>
                <a:rPr lang="fr-FR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Prise en charge de 80% des actes  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Automatisation 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Interface homme machine </a:t>
              </a:r>
            </a:p>
          </p:txBody>
        </p:sp>
        <p:sp>
          <p:nvSpPr>
            <p:cNvPr id="33" name="ZoneTexte 1">
              <a:extLst>
                <a:ext uri="{FF2B5EF4-FFF2-40B4-BE49-F238E27FC236}">
                  <a16:creationId xmlns:a16="http://schemas.microsoft.com/office/drawing/2014/main" id="{367D80F2-158E-9DB8-60C9-D3E2A9E102F7}"/>
                </a:ext>
              </a:extLst>
            </p:cNvPr>
            <p:cNvSpPr txBox="1"/>
            <p:nvPr/>
          </p:nvSpPr>
          <p:spPr>
            <a:xfrm>
              <a:off x="8017873" y="4441453"/>
              <a:ext cx="3600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3200" dirty="0">
                  <a:solidFill>
                    <a:schemeClr val="accent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+</a:t>
              </a:r>
              <a:r>
                <a:rPr lang="fr-FR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r-FR" dirty="0">
                  <a:solidFill>
                    <a:schemeClr val="accent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autonomes</a:t>
              </a:r>
              <a:r>
                <a:rPr lang="fr-FR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Développement des équipements compacts et mobiles </a:t>
              </a:r>
            </a:p>
          </p:txBody>
        </p:sp>
        <p:sp>
          <p:nvSpPr>
            <p:cNvPr id="34" name="ZoneTexte 1">
              <a:extLst>
                <a:ext uri="{FF2B5EF4-FFF2-40B4-BE49-F238E27FC236}">
                  <a16:creationId xmlns:a16="http://schemas.microsoft.com/office/drawing/2014/main" id="{20D27F1C-F2F3-84B1-134E-1A812D27D6DA}"/>
                </a:ext>
              </a:extLst>
            </p:cNvPr>
            <p:cNvSpPr txBox="1"/>
            <p:nvPr/>
          </p:nvSpPr>
          <p:spPr>
            <a:xfrm>
              <a:off x="7680448" y="5455134"/>
              <a:ext cx="3600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3200" dirty="0">
                  <a:solidFill>
                    <a:schemeClr val="accent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+</a:t>
              </a:r>
              <a:r>
                <a:rPr lang="fr-FR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r-FR" dirty="0">
                  <a:solidFill>
                    <a:schemeClr val="accent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sécurisés</a:t>
              </a:r>
              <a:endParaRPr lang="fr-FR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Protection des données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Cybersécurité</a:t>
              </a:r>
              <a:endParaRPr lang="fr-FR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9201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5F8799-AF32-29FC-5EE9-97953F4D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019A1CF-99DF-276F-A205-22FEAF7924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3 piliers au cœur de notre développement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91314B5-EFAF-D857-AAA4-DD628CFD0CF6}"/>
              </a:ext>
            </a:extLst>
          </p:cNvPr>
          <p:cNvGrpSpPr/>
          <p:nvPr/>
        </p:nvGrpSpPr>
        <p:grpSpPr>
          <a:xfrm>
            <a:off x="489951" y="1179662"/>
            <a:ext cx="3384000" cy="4727677"/>
            <a:chOff x="734649" y="1055381"/>
            <a:chExt cx="3384000" cy="4727677"/>
          </a:xfrm>
        </p:grpSpPr>
        <p:sp>
          <p:nvSpPr>
            <p:cNvPr id="9" name="Rectangle: Rounded Corners 20">
              <a:extLst>
                <a:ext uri="{FF2B5EF4-FFF2-40B4-BE49-F238E27FC236}">
                  <a16:creationId xmlns:a16="http://schemas.microsoft.com/office/drawing/2014/main" id="{C5691898-AC40-BC0F-A218-D279AEA6B24F}"/>
                </a:ext>
              </a:extLst>
            </p:cNvPr>
            <p:cNvSpPr/>
            <p:nvPr/>
          </p:nvSpPr>
          <p:spPr>
            <a:xfrm>
              <a:off x="734649" y="1643058"/>
              <a:ext cx="3384000" cy="4140000"/>
            </a:xfrm>
            <a:prstGeom prst="roundRect">
              <a:avLst>
                <a:gd name="adj" fmla="val 4000"/>
              </a:avLst>
            </a:prstGeom>
            <a:solidFill>
              <a:srgbClr val="F2F2F2">
                <a:alpha val="60000"/>
              </a:srgbClr>
            </a:solidFill>
            <a:ln w="3175">
              <a:solidFill>
                <a:srgbClr val="004DB6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0DB3467C-A13F-7FE2-409C-6A255E8A215E}"/>
                </a:ext>
              </a:extLst>
            </p:cNvPr>
            <p:cNvSpPr/>
            <p:nvPr/>
          </p:nvSpPr>
          <p:spPr>
            <a:xfrm>
              <a:off x="1203562" y="1551622"/>
              <a:ext cx="2446174" cy="509609"/>
            </a:xfrm>
            <a:prstGeom prst="roundRect">
              <a:avLst/>
            </a:prstGeom>
            <a:solidFill>
              <a:srgbClr val="004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Novecento Wide Normal" pitchFamily="50" charset="0"/>
                  <a:cs typeface="Poppins" panose="00000500000000000000" pitchFamily="2" charset="0"/>
                </a:rPr>
                <a:t>innovation</a:t>
              </a:r>
              <a:endParaRPr lang="fr-FR" sz="2000" b="1" dirty="0">
                <a:solidFill>
                  <a:schemeClr val="bg1"/>
                </a:solidFill>
                <a:latin typeface="Novecento Wide Normal" pitchFamily="50" charset="0"/>
                <a:cs typeface="Poppins" panose="00000500000000000000" pitchFamily="2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79644F8-4755-EF4B-A23C-3BCE0693C97F}"/>
                </a:ext>
              </a:extLst>
            </p:cNvPr>
            <p:cNvSpPr txBox="1"/>
            <p:nvPr/>
          </p:nvSpPr>
          <p:spPr>
            <a:xfrm>
              <a:off x="1003286" y="2276524"/>
              <a:ext cx="284672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30</a:t>
              </a:r>
              <a:r>
                <a:rPr lang="fr-FR" sz="2000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r-FR" sz="2000" b="1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ans</a:t>
              </a:r>
              <a:r>
                <a:rPr lang="fr-FR" sz="2000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r-FR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d’expertise en imagerie médicale </a:t>
              </a:r>
              <a:endParaRPr lang="fr-FR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BA1D304-95A7-A9B6-D8C8-8C2393ED737B}"/>
                </a:ext>
              </a:extLst>
            </p:cNvPr>
            <p:cNvSpPr txBox="1"/>
            <p:nvPr/>
          </p:nvSpPr>
          <p:spPr>
            <a:xfrm>
              <a:off x="1003286" y="3076316"/>
              <a:ext cx="284672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22%</a:t>
              </a:r>
              <a:r>
                <a:rPr lang="fr-FR" sz="2000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r-FR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des collaborateurs en R&amp;D</a:t>
              </a:r>
              <a:endParaRPr lang="fr-FR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AE36634-D988-5BFF-6961-126F2951F84F}"/>
                </a:ext>
              </a:extLst>
            </p:cNvPr>
            <p:cNvSpPr txBox="1"/>
            <p:nvPr/>
          </p:nvSpPr>
          <p:spPr>
            <a:xfrm>
              <a:off x="872172" y="3807257"/>
              <a:ext cx="31089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~10%</a:t>
              </a:r>
              <a:r>
                <a:rPr lang="fr-FR" sz="2000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du CA investi en R&amp;D </a:t>
              </a:r>
              <a:r>
                <a:rPr lang="fr-FR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depuis 5 ans</a:t>
              </a:r>
              <a:endParaRPr lang="fr-FR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356D881-0152-7562-073B-900BB9A2F4E4}"/>
                </a:ext>
              </a:extLst>
            </p:cNvPr>
            <p:cNvSpPr txBox="1"/>
            <p:nvPr/>
          </p:nvSpPr>
          <p:spPr>
            <a:xfrm>
              <a:off x="1003286" y="4675071"/>
              <a:ext cx="28467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10</a:t>
              </a:r>
              <a:r>
                <a:rPr lang="fr-FR" sz="2000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brevets</a:t>
              </a:r>
              <a:endParaRPr lang="fr-FR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40" name="Image 39" descr="Une image contenant noir, obscurité&#10;&#10;Description générée automatiquement">
              <a:extLst>
                <a:ext uri="{FF2B5EF4-FFF2-40B4-BE49-F238E27FC236}">
                  <a16:creationId xmlns:a16="http://schemas.microsoft.com/office/drawing/2014/main" id="{571398C6-5591-7BEE-6202-508DE4D77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868" y="1055381"/>
              <a:ext cx="417563" cy="417563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3F46F7A-5038-1D65-0C9D-2842EBE3D8EB}"/>
              </a:ext>
            </a:extLst>
          </p:cNvPr>
          <p:cNvGrpSpPr/>
          <p:nvPr/>
        </p:nvGrpSpPr>
        <p:grpSpPr>
          <a:xfrm>
            <a:off x="8244965" y="1145960"/>
            <a:ext cx="3384000" cy="4761379"/>
            <a:chOff x="8489663" y="1021679"/>
            <a:chExt cx="3384000" cy="4761379"/>
          </a:xfrm>
        </p:grpSpPr>
        <p:sp>
          <p:nvSpPr>
            <p:cNvPr id="28" name="Rectangle: Rounded Corners 20">
              <a:extLst>
                <a:ext uri="{FF2B5EF4-FFF2-40B4-BE49-F238E27FC236}">
                  <a16:creationId xmlns:a16="http://schemas.microsoft.com/office/drawing/2014/main" id="{BC9C9CE9-1F76-E621-73B4-095127436DB2}"/>
                </a:ext>
              </a:extLst>
            </p:cNvPr>
            <p:cNvSpPr/>
            <p:nvPr/>
          </p:nvSpPr>
          <p:spPr>
            <a:xfrm>
              <a:off x="8489663" y="1643058"/>
              <a:ext cx="3384000" cy="4140000"/>
            </a:xfrm>
            <a:prstGeom prst="roundRect">
              <a:avLst>
                <a:gd name="adj" fmla="val 4000"/>
              </a:avLst>
            </a:prstGeom>
            <a:solidFill>
              <a:srgbClr val="F2F2F2">
                <a:alpha val="60000"/>
              </a:srgbClr>
            </a:solidFill>
            <a:ln w="3175">
              <a:solidFill>
                <a:srgbClr val="004DB6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5351E80C-7B7D-AFFD-E279-771703571EE9}"/>
                </a:ext>
              </a:extLst>
            </p:cNvPr>
            <p:cNvSpPr/>
            <p:nvPr/>
          </p:nvSpPr>
          <p:spPr>
            <a:xfrm>
              <a:off x="8958576" y="1510889"/>
              <a:ext cx="2446174" cy="509609"/>
            </a:xfrm>
            <a:prstGeom prst="roundRect">
              <a:avLst/>
            </a:prstGeom>
            <a:solidFill>
              <a:srgbClr val="004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Novecento Wide Normal" pitchFamily="50" charset="0"/>
                  <a:cs typeface="Poppins" panose="00000500000000000000" pitchFamily="2" charset="0"/>
                </a:rPr>
                <a:t>performance</a:t>
              </a:r>
              <a:endParaRPr lang="fr-FR" sz="2000" b="1" dirty="0">
                <a:solidFill>
                  <a:schemeClr val="bg1"/>
                </a:solidFill>
                <a:latin typeface="Novecento Wide Normal" pitchFamily="50" charset="0"/>
                <a:cs typeface="Poppins" panose="00000500000000000000" pitchFamily="2" charset="0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5FCFD17E-3885-F850-7359-206631C534E6}"/>
                </a:ext>
              </a:extLst>
            </p:cNvPr>
            <p:cNvSpPr txBox="1"/>
            <p:nvPr/>
          </p:nvSpPr>
          <p:spPr>
            <a:xfrm>
              <a:off x="8502653" y="2046141"/>
              <a:ext cx="33580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125</a:t>
              </a:r>
              <a:r>
                <a:rPr lang="fr-FR" sz="2000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collaborateurs</a:t>
              </a:r>
              <a:endParaRPr lang="fr-FR" sz="16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7C2E3A69-00BC-3AB3-147E-13C503AAFBDC}"/>
                </a:ext>
              </a:extLst>
            </p:cNvPr>
            <p:cNvSpPr txBox="1"/>
            <p:nvPr/>
          </p:nvSpPr>
          <p:spPr>
            <a:xfrm>
              <a:off x="8502653" y="2430977"/>
              <a:ext cx="33580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N°1</a:t>
              </a:r>
              <a:r>
                <a:rPr lang="fr-FR" sz="2000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Français</a:t>
              </a:r>
              <a:endParaRPr lang="fr-FR" sz="16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E3397CA8-1D49-2FC0-B67E-33B70D8C0DB7}"/>
                </a:ext>
              </a:extLst>
            </p:cNvPr>
            <p:cNvSpPr txBox="1"/>
            <p:nvPr/>
          </p:nvSpPr>
          <p:spPr>
            <a:xfrm>
              <a:off x="8502653" y="2801479"/>
              <a:ext cx="33580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25%</a:t>
              </a:r>
              <a:r>
                <a:rPr lang="fr-FR" sz="2000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r-FR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de PDM sur les tables de radiologie télécommandées en France</a:t>
              </a:r>
              <a:endParaRPr lang="fr-FR" sz="16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4541E4D2-0518-B728-9BA5-29AC84A95BC7}"/>
                </a:ext>
              </a:extLst>
            </p:cNvPr>
            <p:cNvSpPr txBox="1"/>
            <p:nvPr/>
          </p:nvSpPr>
          <p:spPr>
            <a:xfrm>
              <a:off x="8502653" y="3450175"/>
              <a:ext cx="33580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35,3 M€</a:t>
              </a:r>
              <a:r>
                <a:rPr lang="fr-FR" sz="2000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r-FR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CA consolidé</a:t>
              </a:r>
              <a:endParaRPr lang="fr-FR" sz="16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7EA165E5-5141-3CDC-AFB4-FE61CAED32AE}"/>
                </a:ext>
              </a:extLst>
            </p:cNvPr>
            <p:cNvSpPr txBox="1"/>
            <p:nvPr/>
          </p:nvSpPr>
          <p:spPr>
            <a:xfrm>
              <a:off x="8502653" y="3918212"/>
              <a:ext cx="33580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+10,3% </a:t>
              </a:r>
              <a:r>
                <a:rPr lang="fr-FR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croissance annuelle moyenne 2018-2022</a:t>
              </a:r>
              <a:endParaRPr lang="fr-FR" sz="16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54DB025A-0E70-9F29-E6A3-DEF51B3E6FC2}"/>
                </a:ext>
              </a:extLst>
            </p:cNvPr>
            <p:cNvSpPr txBox="1"/>
            <p:nvPr/>
          </p:nvSpPr>
          <p:spPr>
            <a:xfrm>
              <a:off x="8502653" y="4629633"/>
              <a:ext cx="33580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5,7%</a:t>
              </a:r>
              <a:r>
                <a:rPr lang="fr-FR" sz="2000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d’EBITDA </a:t>
              </a:r>
              <a:r>
                <a:rPr lang="fr-FR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en progression continue</a:t>
              </a:r>
              <a:endParaRPr lang="fr-FR" sz="16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B1CE3E96-20C9-1DE2-6FE4-4938E14AF038}"/>
                </a:ext>
              </a:extLst>
            </p:cNvPr>
            <p:cNvSpPr txBox="1"/>
            <p:nvPr/>
          </p:nvSpPr>
          <p:spPr>
            <a:xfrm>
              <a:off x="8502653" y="5220862"/>
              <a:ext cx="33580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Une trésorerie de près de </a:t>
              </a:r>
              <a:r>
                <a:rPr lang="fr-FR" sz="2000" b="1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4,4 M€</a:t>
              </a:r>
              <a:endParaRPr lang="fr-FR" sz="16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46" name="Image 45" descr="Une image contenant noir, obscurité&#10;&#10;Description générée automatiquement">
              <a:extLst>
                <a:ext uri="{FF2B5EF4-FFF2-40B4-BE49-F238E27FC236}">
                  <a16:creationId xmlns:a16="http://schemas.microsoft.com/office/drawing/2014/main" id="{51BE3C18-87F3-3556-079C-7E005BB42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2863" y="1021679"/>
              <a:ext cx="417600" cy="417600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3DD9F9E4-E31A-B613-D867-7E26D15C9DEE}"/>
              </a:ext>
            </a:extLst>
          </p:cNvPr>
          <p:cNvSpPr txBox="1"/>
          <p:nvPr/>
        </p:nvSpPr>
        <p:spPr>
          <a:xfrm>
            <a:off x="10893887" y="6595106"/>
            <a:ext cx="1022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i="1" dirty="0"/>
              <a:t>Chiffres 2022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870E7A-9772-AE28-E9A7-08827498E00A}"/>
              </a:ext>
            </a:extLst>
          </p:cNvPr>
          <p:cNvSpPr txBox="1"/>
          <p:nvPr/>
        </p:nvSpPr>
        <p:spPr>
          <a:xfrm>
            <a:off x="1504166" y="6039668"/>
            <a:ext cx="9284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Adossés à des valeurs fortes et partagées : </a:t>
            </a:r>
            <a:r>
              <a:rPr lang="fr-FR" sz="2400" dirty="0">
                <a:solidFill>
                  <a:schemeClr val="accent1"/>
                </a:solidFill>
              </a:rPr>
              <a:t>flexibilité, ingéniosité et responsabilité  </a:t>
            </a:r>
            <a:endParaRPr lang="fr-FR" dirty="0">
              <a:solidFill>
                <a:schemeClr val="accent1"/>
              </a:solidFill>
            </a:endParaRP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D07B4F1C-7AD4-93B2-69B8-B434FD7D7CAD}"/>
              </a:ext>
            </a:extLst>
          </p:cNvPr>
          <p:cNvGrpSpPr/>
          <p:nvPr/>
        </p:nvGrpSpPr>
        <p:grpSpPr>
          <a:xfrm>
            <a:off x="4329911" y="1199658"/>
            <a:ext cx="3384000" cy="4707681"/>
            <a:chOff x="4329911" y="1199658"/>
            <a:chExt cx="3384000" cy="4707681"/>
          </a:xfrm>
        </p:grpSpPr>
        <p:sp>
          <p:nvSpPr>
            <p:cNvPr id="22" name="Rectangle: Rounded Corners 20">
              <a:extLst>
                <a:ext uri="{FF2B5EF4-FFF2-40B4-BE49-F238E27FC236}">
                  <a16:creationId xmlns:a16="http://schemas.microsoft.com/office/drawing/2014/main" id="{71E63A76-AACA-E695-CD59-D556F3691D55}"/>
                </a:ext>
              </a:extLst>
            </p:cNvPr>
            <p:cNvSpPr/>
            <p:nvPr/>
          </p:nvSpPr>
          <p:spPr>
            <a:xfrm>
              <a:off x="4329911" y="1767339"/>
              <a:ext cx="3384000" cy="4140000"/>
            </a:xfrm>
            <a:prstGeom prst="roundRect">
              <a:avLst>
                <a:gd name="adj" fmla="val 4000"/>
              </a:avLst>
            </a:prstGeom>
            <a:solidFill>
              <a:srgbClr val="F2F2F2">
                <a:alpha val="60000"/>
              </a:srgbClr>
            </a:solidFill>
            <a:ln w="3175">
              <a:solidFill>
                <a:srgbClr val="004DB6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A468991F-900C-E757-8D9B-5DEA6701026A}"/>
                </a:ext>
              </a:extLst>
            </p:cNvPr>
            <p:cNvSpPr/>
            <p:nvPr/>
          </p:nvSpPr>
          <p:spPr>
            <a:xfrm>
              <a:off x="4798824" y="1676688"/>
              <a:ext cx="2446174" cy="509609"/>
            </a:xfrm>
            <a:prstGeom prst="roundRect">
              <a:avLst/>
            </a:prstGeom>
            <a:solidFill>
              <a:srgbClr val="004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Novecento Wide Normal" pitchFamily="50" charset="0"/>
                  <a:cs typeface="Poppins" panose="00000500000000000000" pitchFamily="2" charset="0"/>
                </a:rPr>
                <a:t>international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AFBC975D-ED5F-FA05-57C9-9A547C7DDF75}"/>
                </a:ext>
              </a:extLst>
            </p:cNvPr>
            <p:cNvSpPr txBox="1"/>
            <p:nvPr/>
          </p:nvSpPr>
          <p:spPr>
            <a:xfrm>
              <a:off x="4598548" y="2422427"/>
              <a:ext cx="28467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&gt;</a:t>
              </a:r>
              <a:r>
                <a:rPr lang="fr-FR" sz="2000" b="1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85%</a:t>
              </a:r>
              <a:r>
                <a:rPr lang="fr-FR" sz="2000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r-FR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du CA à l’international</a:t>
              </a:r>
              <a:endParaRPr lang="fr-FR" sz="16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5B08324-C402-4805-D4B0-C1B8082B91FA}"/>
                </a:ext>
              </a:extLst>
            </p:cNvPr>
            <p:cNvSpPr txBox="1"/>
            <p:nvPr/>
          </p:nvSpPr>
          <p:spPr>
            <a:xfrm>
              <a:off x="4598548" y="2948158"/>
              <a:ext cx="28467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Partenariats avec des leaders mondiaux du marché :</a:t>
              </a:r>
              <a:endParaRPr lang="fr-FR" sz="16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026" name="Picture 2" descr="Fujifilm Logo : histoire, signification de l'emblème">
              <a:extLst>
                <a:ext uri="{FF2B5EF4-FFF2-40B4-BE49-F238E27FC236}">
                  <a16:creationId xmlns:a16="http://schemas.microsoft.com/office/drawing/2014/main" id="{2F49E8AF-BC2B-6483-D52D-FEBF5995BF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9397" y="3881416"/>
              <a:ext cx="1104534" cy="621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AA75ECB-A635-8B42-FF7B-208BE31FD0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083" y="4405090"/>
              <a:ext cx="1116020" cy="226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24A62ECD-2627-32FB-0DCD-DC26E535B75B}"/>
                </a:ext>
              </a:extLst>
            </p:cNvPr>
            <p:cNvSpPr txBox="1"/>
            <p:nvPr/>
          </p:nvSpPr>
          <p:spPr>
            <a:xfrm>
              <a:off x="4598548" y="4741165"/>
              <a:ext cx="28467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140</a:t>
              </a:r>
              <a:r>
                <a:rPr lang="fr-FR" sz="2000" dirty="0">
                  <a:solidFill>
                    <a:srgbClr val="004D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r-FR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distributeurs, dont :</a:t>
              </a:r>
              <a:endParaRPr lang="fr-FR" sz="16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42" name="Image 41" descr="Une image contenant noir, obscurité&#10;&#10;Description générée automatiquement">
              <a:extLst>
                <a:ext uri="{FF2B5EF4-FFF2-40B4-BE49-F238E27FC236}">
                  <a16:creationId xmlns:a16="http://schemas.microsoft.com/office/drawing/2014/main" id="{66E0AC24-ED49-31BF-09C1-B0F12B61D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111" y="1199658"/>
              <a:ext cx="417600" cy="417600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2823C4B6-08C3-D407-5185-A4B3A2D9B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1911" y="4010225"/>
              <a:ext cx="1382338" cy="281153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24A42067-ED63-1A0E-7EF0-4F72ACC1F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001" y="5231474"/>
              <a:ext cx="1707466" cy="4268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8687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8CB835C-38C4-409A-BD9E-17088D4B955D}"/>
              </a:ext>
            </a:extLst>
          </p:cNvPr>
          <p:cNvSpPr/>
          <p:nvPr/>
        </p:nvSpPr>
        <p:spPr>
          <a:xfrm>
            <a:off x="5275724" y="2028423"/>
            <a:ext cx="3301606" cy="4327306"/>
          </a:xfrm>
          <a:prstGeom prst="roundRect">
            <a:avLst>
              <a:gd name="adj" fmla="val 9507"/>
            </a:avLst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97640508-01A9-D879-0A40-401828481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FDD6FD6-C17D-59F2-EB86-555D55D83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Un univers riche d’opportunités</a:t>
            </a:r>
            <a:endParaRPr lang="en-GB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58293B2-412F-8385-9B6C-B72F03F38EE0}"/>
              </a:ext>
            </a:extLst>
          </p:cNvPr>
          <p:cNvGrpSpPr/>
          <p:nvPr/>
        </p:nvGrpSpPr>
        <p:grpSpPr>
          <a:xfrm>
            <a:off x="913013" y="1792880"/>
            <a:ext cx="3622672" cy="2840501"/>
            <a:chOff x="655419" y="1065204"/>
            <a:chExt cx="3622672" cy="28405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816655-9DA7-D009-B934-6230AD76AC1F}"/>
                </a:ext>
              </a:extLst>
            </p:cNvPr>
            <p:cNvSpPr/>
            <p:nvPr/>
          </p:nvSpPr>
          <p:spPr>
            <a:xfrm>
              <a:off x="655419" y="1480271"/>
              <a:ext cx="3622672" cy="2425434"/>
            </a:xfrm>
            <a:prstGeom prst="rect">
              <a:avLst/>
            </a:prstGeom>
            <a:noFill/>
            <a:ln w="38100"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350F22C-2442-DD93-E46C-A7AF09C80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9795" y="2723075"/>
              <a:ext cx="1723168" cy="940656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79B4310C-040A-AC18-ED1D-DBFA09304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59329" y="1867049"/>
              <a:ext cx="1273418" cy="925182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78A45046-2BB2-7AEC-A1E9-1AC768EAD106}"/>
                </a:ext>
              </a:extLst>
            </p:cNvPr>
            <p:cNvSpPr txBox="1"/>
            <p:nvPr/>
          </p:nvSpPr>
          <p:spPr>
            <a:xfrm>
              <a:off x="1270447" y="1065204"/>
              <a:ext cx="2382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4DB6"/>
                  </a:solidFill>
                </a:rPr>
                <a:t>Généralistes mondiaux 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0A0FE682-A776-188C-94EF-02F1ED5BA4B9}"/>
              </a:ext>
            </a:extLst>
          </p:cNvPr>
          <p:cNvSpPr txBox="1"/>
          <p:nvPr/>
        </p:nvSpPr>
        <p:spPr>
          <a:xfrm>
            <a:off x="913013" y="4736069"/>
            <a:ext cx="3622671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100" dirty="0">
                <a:latin typeface="Segoe UI" panose="020B0502040204020203" pitchFamily="34" charset="0"/>
                <a:cs typeface="Segoe UI" panose="020B0502040204020203" pitchFamily="34" charset="0"/>
              </a:rPr>
              <a:t>Un </a:t>
            </a:r>
            <a:r>
              <a:rPr lang="fr-FR" sz="11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 cumulé de près de 30 Mds€ </a:t>
            </a:r>
            <a:r>
              <a:rPr lang="fr-FR" sz="1100" dirty="0">
                <a:latin typeface="Segoe UI" panose="020B0502040204020203" pitchFamily="34" charset="0"/>
                <a:cs typeface="Segoe UI" panose="020B0502040204020203" pitchFamily="34" charset="0"/>
              </a:rPr>
              <a:t>en 2021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100" dirty="0">
                <a:latin typeface="Segoe UI" panose="020B0502040204020203" pitchFamily="34" charset="0"/>
                <a:cs typeface="Segoe UI" panose="020B0502040204020203" pitchFamily="34" charset="0"/>
              </a:rPr>
              <a:t>Plus de </a:t>
            </a:r>
            <a:r>
              <a:rPr lang="fr-FR" sz="11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70% de part de marché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1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Offre complète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1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Intégration de l’ensemble de la chaîne de valeur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F1CDA00-3A79-AA91-6A7A-92115BB9A629}"/>
              </a:ext>
            </a:extLst>
          </p:cNvPr>
          <p:cNvSpPr txBox="1"/>
          <p:nvPr/>
        </p:nvSpPr>
        <p:spPr>
          <a:xfrm>
            <a:off x="5357610" y="4736069"/>
            <a:ext cx="32841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1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Plus de 10 Mds€ de CA en 2021</a:t>
            </a:r>
          </a:p>
          <a:p>
            <a:pPr marL="180975" indent="-18097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100" dirty="0">
                <a:latin typeface="Segoe UI" panose="020B0502040204020203" pitchFamily="34" charset="0"/>
                <a:cs typeface="Segoe UI" panose="020B0502040204020203" pitchFamily="34" charset="0"/>
              </a:rPr>
              <a:t>Environ </a:t>
            </a:r>
            <a:r>
              <a:rPr lang="fr-FR" sz="11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30% de part de marché</a:t>
            </a:r>
          </a:p>
          <a:p>
            <a:pPr marL="180975" indent="-18097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1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Spécialistes historiques du film en phase de repositionnement </a:t>
            </a:r>
            <a:r>
              <a:rPr lang="fr-FR" sz="1100" dirty="0">
                <a:latin typeface="Segoe UI" panose="020B0502040204020203" pitchFamily="34" charset="0"/>
                <a:cs typeface="Segoe UI" panose="020B0502040204020203" pitchFamily="34" charset="0"/>
              </a:rPr>
              <a:t>vers l’imagerie médicale </a:t>
            </a:r>
          </a:p>
          <a:p>
            <a:pPr marL="180975" indent="-18097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1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Expertise technologique et industrielle limitée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049532B-8F56-C0FD-691D-80FD4B96E8EE}"/>
              </a:ext>
            </a:extLst>
          </p:cNvPr>
          <p:cNvSpPr txBox="1"/>
          <p:nvPr/>
        </p:nvSpPr>
        <p:spPr>
          <a:xfrm>
            <a:off x="9134854" y="4736069"/>
            <a:ext cx="2251781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100" dirty="0">
                <a:latin typeface="Segoe UI" panose="020B0502040204020203" pitchFamily="34" charset="0"/>
                <a:cs typeface="Segoe UI" panose="020B0502040204020203" pitchFamily="34" charset="0"/>
              </a:rPr>
              <a:t>Acteurs </a:t>
            </a:r>
            <a:r>
              <a:rPr lang="fr-FR" sz="11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spécialistes 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1100" dirty="0">
                <a:latin typeface="Segoe UI" panose="020B0502040204020203" pitchFamily="34" charset="0"/>
                <a:cs typeface="Segoe UI" panose="020B0502040204020203" pitchFamily="34" charset="0"/>
              </a:rPr>
              <a:t>Expertise de la conception à la commercialisation en marque blanche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851652D-C19F-1BC7-5375-76006A6F4D48}"/>
              </a:ext>
            </a:extLst>
          </p:cNvPr>
          <p:cNvGrpSpPr/>
          <p:nvPr/>
        </p:nvGrpSpPr>
        <p:grpSpPr>
          <a:xfrm>
            <a:off x="9106418" y="2883069"/>
            <a:ext cx="2159631" cy="1750312"/>
            <a:chOff x="8192020" y="1665521"/>
            <a:chExt cx="2159631" cy="175031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26F987B-C9ED-C0AA-6DB1-7B25CAE86F82}"/>
                </a:ext>
              </a:extLst>
            </p:cNvPr>
            <p:cNvSpPr/>
            <p:nvPr/>
          </p:nvSpPr>
          <p:spPr>
            <a:xfrm>
              <a:off x="8298247" y="2112167"/>
              <a:ext cx="1947178" cy="1303666"/>
            </a:xfrm>
            <a:prstGeom prst="rect">
              <a:avLst/>
            </a:prstGeom>
            <a:noFill/>
            <a:ln w="38100"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01CB67D5-481F-B62E-A809-CB90D9E4857D}"/>
                </a:ext>
              </a:extLst>
            </p:cNvPr>
            <p:cNvSpPr txBox="1"/>
            <p:nvPr/>
          </p:nvSpPr>
          <p:spPr>
            <a:xfrm>
              <a:off x="8192020" y="1665521"/>
              <a:ext cx="2159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004DB6"/>
                  </a:solidFill>
                </a:rPr>
                <a:t>Acteurs de niches</a:t>
              </a: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FD1AE3A5-FD49-B0BA-2B43-A2FAA3A38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953" t="76819" r="48807" b="16086"/>
            <a:stretch/>
          </p:blipFill>
          <p:spPr>
            <a:xfrm>
              <a:off x="8490777" y="2907004"/>
              <a:ext cx="438202" cy="412438"/>
            </a:xfrm>
            <a:prstGeom prst="rect">
              <a:avLst/>
            </a:prstGeom>
          </p:spPr>
        </p:pic>
        <p:pic>
          <p:nvPicPr>
            <p:cNvPr id="8206" name="Picture 14" descr="Sedecal | European Society of Radiology">
              <a:extLst>
                <a:ext uri="{FF2B5EF4-FFF2-40B4-BE49-F238E27FC236}">
                  <a16:creationId xmlns:a16="http://schemas.microsoft.com/office/drawing/2014/main" id="{49FBC077-29F8-CE4B-677B-36E056F5AF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728" y="2109456"/>
              <a:ext cx="733019" cy="733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8" name="Picture 16" descr="About us | Gmm">
              <a:extLst>
                <a:ext uri="{FF2B5EF4-FFF2-40B4-BE49-F238E27FC236}">
                  <a16:creationId xmlns:a16="http://schemas.microsoft.com/office/drawing/2014/main" id="{E28B6E99-65AE-EB49-3C57-C2617B8BF9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2616" y="2868647"/>
              <a:ext cx="869172" cy="489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8" descr="Accueil - DMS">
              <a:extLst>
                <a:ext uri="{FF2B5EF4-FFF2-40B4-BE49-F238E27FC236}">
                  <a16:creationId xmlns:a16="http://schemas.microsoft.com/office/drawing/2014/main" id="{369D2442-8C6E-4ADC-8E67-3CFA6A9B2F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5427" y="2491954"/>
              <a:ext cx="855039" cy="320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0F3DC7A3-9EC9-299B-5252-D8FFE66F7709}"/>
              </a:ext>
            </a:extLst>
          </p:cNvPr>
          <p:cNvSpPr txBox="1"/>
          <p:nvPr/>
        </p:nvSpPr>
        <p:spPr>
          <a:xfrm>
            <a:off x="5829804" y="1832330"/>
            <a:ext cx="2193475" cy="400110"/>
          </a:xfrm>
          <a:prstGeom prst="rect">
            <a:avLst/>
          </a:prstGeom>
          <a:solidFill>
            <a:srgbClr val="5D6770"/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fr-FR" sz="1000" b="1" dirty="0">
                <a:solidFill>
                  <a:schemeClr val="bg1"/>
                </a:solidFill>
                <a:latin typeface="Novecento Wide Normal" pitchFamily="50" charset="0"/>
              </a:rPr>
              <a:t>Clients actuels/potentiels </a:t>
            </a:r>
          </a:p>
          <a:p>
            <a:pPr algn="ctr"/>
            <a:r>
              <a:rPr lang="fr-FR" sz="1000" b="1" dirty="0">
                <a:solidFill>
                  <a:schemeClr val="bg1"/>
                </a:solidFill>
                <a:latin typeface="Novecento Wide Normal" pitchFamily="50" charset="0"/>
              </a:rPr>
              <a:t>« offre existante »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21C2244C-0707-45B3-68B9-C45613CD1D85}"/>
              </a:ext>
            </a:extLst>
          </p:cNvPr>
          <p:cNvSpPr txBox="1"/>
          <p:nvPr/>
        </p:nvSpPr>
        <p:spPr>
          <a:xfrm>
            <a:off x="5459619" y="6097408"/>
            <a:ext cx="2933816" cy="553998"/>
          </a:xfrm>
          <a:prstGeom prst="rect">
            <a:avLst/>
          </a:prstGeom>
          <a:solidFill>
            <a:srgbClr val="5D677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>
                <a:solidFill>
                  <a:schemeClr val="bg1"/>
                </a:solidFill>
                <a:latin typeface="Novecento Wide Normal" pitchFamily="50" charset="0"/>
              </a:rPr>
              <a:t>Avantages concurrentiels de DMS : </a:t>
            </a:r>
          </a:p>
          <a:p>
            <a:pPr algn="ctr"/>
            <a:r>
              <a:rPr lang="fr-FR" sz="1000" b="1" dirty="0">
                <a:solidFill>
                  <a:schemeClr val="bg1"/>
                </a:solidFill>
                <a:latin typeface="Novecento Wide Normal" pitchFamily="50" charset="0"/>
              </a:rPr>
              <a:t>Maîtrise équipement + Software</a:t>
            </a:r>
          </a:p>
          <a:p>
            <a:pPr algn="ctr"/>
            <a:r>
              <a:rPr lang="fr-FR" sz="1000" b="1" dirty="0">
                <a:solidFill>
                  <a:schemeClr val="bg1"/>
                </a:solidFill>
                <a:latin typeface="Novecento Wide Normal" pitchFamily="50" charset="0"/>
              </a:rPr>
              <a:t>Différenciation par l’innovation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BEBB047-264E-2209-74E3-67AA61E11905}"/>
              </a:ext>
            </a:extLst>
          </p:cNvPr>
          <p:cNvGrpSpPr/>
          <p:nvPr/>
        </p:nvGrpSpPr>
        <p:grpSpPr>
          <a:xfrm>
            <a:off x="2001010" y="2264309"/>
            <a:ext cx="6453969" cy="2369072"/>
            <a:chOff x="1389255" y="1287959"/>
            <a:chExt cx="6453969" cy="236907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411E43A-226B-B962-DE06-B053E599F357}"/>
                </a:ext>
              </a:extLst>
            </p:cNvPr>
            <p:cNvSpPr/>
            <p:nvPr/>
          </p:nvSpPr>
          <p:spPr>
            <a:xfrm>
              <a:off x="4801037" y="1685619"/>
              <a:ext cx="3042187" cy="1971412"/>
            </a:xfrm>
            <a:prstGeom prst="rect">
              <a:avLst/>
            </a:prstGeom>
            <a:noFill/>
            <a:ln w="38100"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C647FD7C-F8B7-E133-1088-29321AD403E5}"/>
                </a:ext>
              </a:extLst>
            </p:cNvPr>
            <p:cNvSpPr txBox="1"/>
            <p:nvPr/>
          </p:nvSpPr>
          <p:spPr>
            <a:xfrm>
              <a:off x="5637298" y="1287959"/>
              <a:ext cx="1272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4DB6"/>
                  </a:solidFill>
                </a:rPr>
                <a:t>Challengers</a:t>
              </a:r>
            </a:p>
          </p:txBody>
        </p:sp>
        <p:pic>
          <p:nvPicPr>
            <p:cNvPr id="8196" name="Picture 4" descr="Agfa Gevaert NV: Share buyback program – regulated information -  MoneyController (ID 161963)">
              <a:extLst>
                <a:ext uri="{FF2B5EF4-FFF2-40B4-BE49-F238E27FC236}">
                  <a16:creationId xmlns:a16="http://schemas.microsoft.com/office/drawing/2014/main" id="{BE855B72-F962-CE35-E2A3-4626C761B7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4253" y="1828197"/>
              <a:ext cx="1063163" cy="558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Société - SHIMADZU">
              <a:extLst>
                <a:ext uri="{FF2B5EF4-FFF2-40B4-BE49-F238E27FC236}">
                  <a16:creationId xmlns:a16="http://schemas.microsoft.com/office/drawing/2014/main" id="{1A87534C-0DA4-E85C-AAE6-F694D3A28C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647" y="3222675"/>
              <a:ext cx="1101886" cy="254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 descr="Konica Minolta — Wikipédia">
              <a:extLst>
                <a:ext uri="{FF2B5EF4-FFF2-40B4-BE49-F238E27FC236}">
                  <a16:creationId xmlns:a16="http://schemas.microsoft.com/office/drawing/2014/main" id="{6D493740-1EBF-D6F2-041D-620735189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1588" y="1912906"/>
              <a:ext cx="818700" cy="475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Fujifilm Logo : histoire, signification de l'emblème">
              <a:extLst>
                <a:ext uri="{FF2B5EF4-FFF2-40B4-BE49-F238E27FC236}">
                  <a16:creationId xmlns:a16="http://schemas.microsoft.com/office/drawing/2014/main" id="{CF93FAA4-65F5-756D-945C-670E36252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078" y="2446666"/>
              <a:ext cx="743009" cy="417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E54FDE98-8ECF-5B52-B8B5-71CB91429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3693" y="2766994"/>
              <a:ext cx="849259" cy="172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10" name="Picture 18" descr="Green check mark icon. Tick symbol in green color, vector illustration.  10451469 Vector Art at Vecteezy">
              <a:extLst>
                <a:ext uri="{FF2B5EF4-FFF2-40B4-BE49-F238E27FC236}">
                  <a16:creationId xmlns:a16="http://schemas.microsoft.com/office/drawing/2014/main" id="{3B79DCBA-E031-07B2-2C8F-7497170BE5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3" t="16449" r="16361" b="17440"/>
            <a:stretch/>
          </p:blipFill>
          <p:spPr bwMode="auto">
            <a:xfrm>
              <a:off x="5476788" y="2529442"/>
              <a:ext cx="245577" cy="247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8" descr="Green check mark icon. Tick symbol in green color, vector illustration.  10451469 Vector Art at Vecteezy">
              <a:extLst>
                <a:ext uri="{FF2B5EF4-FFF2-40B4-BE49-F238E27FC236}">
                  <a16:creationId xmlns:a16="http://schemas.microsoft.com/office/drawing/2014/main" id="{FC67D886-F980-4BCA-858D-C061A5B96C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3" t="16449" r="16361" b="17440"/>
            <a:stretch/>
          </p:blipFill>
          <p:spPr bwMode="auto">
            <a:xfrm>
              <a:off x="6330950" y="2329640"/>
              <a:ext cx="245577" cy="247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8" descr="Green check mark icon. Tick symbol in green color, vector illustration.  10451469 Vector Art at Vecteezy">
              <a:extLst>
                <a:ext uri="{FF2B5EF4-FFF2-40B4-BE49-F238E27FC236}">
                  <a16:creationId xmlns:a16="http://schemas.microsoft.com/office/drawing/2014/main" id="{2C376117-59D5-BFA7-2C17-4F5FD244BB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3" t="16449" r="16361" b="17440"/>
            <a:stretch/>
          </p:blipFill>
          <p:spPr bwMode="auto">
            <a:xfrm>
              <a:off x="7018137" y="2808850"/>
              <a:ext cx="245577" cy="247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8" descr="Green check mark icon. Tick symbol in green color, vector illustration.  10451469 Vector Art at Vecteezy">
              <a:extLst>
                <a:ext uri="{FF2B5EF4-FFF2-40B4-BE49-F238E27FC236}">
                  <a16:creationId xmlns:a16="http://schemas.microsoft.com/office/drawing/2014/main" id="{9B7C685C-1062-B3FD-F14F-6E7BB59721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3" t="16449" r="16361" b="17440"/>
            <a:stretch/>
          </p:blipFill>
          <p:spPr bwMode="auto">
            <a:xfrm>
              <a:off x="1389255" y="1516658"/>
              <a:ext cx="245577" cy="247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FE12DE7B-A314-84D0-0B4B-0CB586D7520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4" t="15098" r="17854" b="15098"/>
          <a:stretch/>
        </p:blipFill>
        <p:spPr>
          <a:xfrm>
            <a:off x="6360778" y="1336540"/>
            <a:ext cx="1131498" cy="4607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A1CC73B-4C18-A90D-40A5-5996D5ED9A1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898" y="4087543"/>
            <a:ext cx="962167" cy="19569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18DB0A6-B1EE-8AFD-6194-8BAB189450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42" y="2804804"/>
            <a:ext cx="1707466" cy="426867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084C09D-0028-B6EA-9ADA-55887547E5CD}"/>
              </a:ext>
            </a:extLst>
          </p:cNvPr>
          <p:cNvSpPr/>
          <p:nvPr/>
        </p:nvSpPr>
        <p:spPr>
          <a:xfrm>
            <a:off x="773170" y="1613589"/>
            <a:ext cx="3898532" cy="4742139"/>
          </a:xfrm>
          <a:prstGeom prst="roundRect">
            <a:avLst>
              <a:gd name="adj" fmla="val 9507"/>
            </a:avLst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ADF71AD-B0CB-862A-93FC-6A354ACE975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4" t="15098" r="17854" b="15098"/>
          <a:stretch/>
        </p:blipFill>
        <p:spPr>
          <a:xfrm>
            <a:off x="2156687" y="1012140"/>
            <a:ext cx="1131498" cy="46073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F1AADD2-B046-AB9E-3F8E-6DCDBCED86FB}"/>
              </a:ext>
            </a:extLst>
          </p:cNvPr>
          <p:cNvSpPr txBox="1"/>
          <p:nvPr/>
        </p:nvSpPr>
        <p:spPr>
          <a:xfrm>
            <a:off x="957246" y="1482672"/>
            <a:ext cx="3530381" cy="246221"/>
          </a:xfrm>
          <a:prstGeom prst="rect">
            <a:avLst/>
          </a:prstGeom>
          <a:solidFill>
            <a:srgbClr val="5D6770"/>
          </a:solidFill>
        </p:spPr>
        <p:txBody>
          <a:bodyPr wrap="none" lIns="36000" rIns="36000" rtlCol="0">
            <a:spAutoFit/>
          </a:bodyPr>
          <a:lstStyle>
            <a:defPPr>
              <a:defRPr lang="fr-FR"/>
            </a:defPPr>
            <a:lvl1pPr algn="ctr">
              <a:defRPr sz="1200" b="1">
                <a:solidFill>
                  <a:schemeClr val="bg1"/>
                </a:solidFill>
                <a:latin typeface="Novecento sans wide Normal"/>
              </a:defRPr>
            </a:lvl1pPr>
          </a:lstStyle>
          <a:p>
            <a:r>
              <a:rPr lang="fr-FR" sz="1000" dirty="0">
                <a:latin typeface="Novecento Wide Normal" pitchFamily="50" charset="0"/>
              </a:rPr>
              <a:t>Clients potentiels « nouveaux équipements »</a:t>
            </a:r>
          </a:p>
        </p:txBody>
      </p:sp>
    </p:spTree>
    <p:extLst>
      <p:ext uri="{BB962C8B-B14F-4D97-AF65-F5344CB8AC3E}">
        <p14:creationId xmlns:p14="http://schemas.microsoft.com/office/powerpoint/2010/main" val="4074321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Graphique 1027" descr="Ligne fléchée : incurvée dans le sens des aiguilles d’une montre contour">
            <a:extLst>
              <a:ext uri="{FF2B5EF4-FFF2-40B4-BE49-F238E27FC236}">
                <a16:creationId xmlns:a16="http://schemas.microsoft.com/office/drawing/2014/main" id="{04A849A1-8556-0F71-E7DE-FDC9B9633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674622" y="4289825"/>
            <a:ext cx="1902308" cy="3832211"/>
          </a:xfrm>
          <a:prstGeom prst="rect">
            <a:avLst/>
          </a:prstGeom>
        </p:spPr>
      </p:pic>
      <p:sp>
        <p:nvSpPr>
          <p:cNvPr id="28" name="Espace réservé du numéro de diapositive 27">
            <a:extLst>
              <a:ext uri="{FF2B5EF4-FFF2-40B4-BE49-F238E27FC236}">
                <a16:creationId xmlns:a16="http://schemas.microsoft.com/office/drawing/2014/main" id="{E316B200-500F-D50A-FF29-79F34E14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027A65A8-1483-5A9E-D957-FF1EAED6AD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noProof="0" dirty="0"/>
              <a:t>CHANGEMENT DE GOUVERNANCE ET Recentrage sur l’imagerie médicale</a:t>
            </a:r>
          </a:p>
          <a:p>
            <a:r>
              <a:rPr lang="fr-FR" sz="1400" noProof="0" dirty="0"/>
              <a:t>CESSION DE L'Activité WELLNESS en 2022 et CESSION A VENIR des activités biotech</a:t>
            </a:r>
            <a:endParaRPr lang="en-GB" sz="14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5489C1-7207-E286-097A-D97F181D88E3}"/>
              </a:ext>
            </a:extLst>
          </p:cNvPr>
          <p:cNvSpPr txBox="1"/>
          <p:nvPr/>
        </p:nvSpPr>
        <p:spPr>
          <a:xfrm>
            <a:off x="0" y="-2566017"/>
            <a:ext cx="3340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vecento Wide Normal" pitchFamily="50" charset="0"/>
                <a:ea typeface="+mn-ea"/>
                <a:cs typeface="+mn-cs"/>
              </a:rPr>
              <a:t>Un désengagement </a:t>
            </a:r>
          </a:p>
        </p:txBody>
      </p:sp>
      <p:pic>
        <p:nvPicPr>
          <p:cNvPr id="1026" name="Picture 2" descr="Espace investisseurs - DMS">
            <a:extLst>
              <a:ext uri="{FF2B5EF4-FFF2-40B4-BE49-F238E27FC236}">
                <a16:creationId xmlns:a16="http://schemas.microsoft.com/office/drawing/2014/main" id="{D4FFB35D-FEA4-0EAD-67D5-E3A73BA19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581" y="1605348"/>
            <a:ext cx="2145029" cy="80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0E149C4-399C-48B9-FA26-14B62FBA632F}"/>
              </a:ext>
            </a:extLst>
          </p:cNvPr>
          <p:cNvSpPr txBox="1"/>
          <p:nvPr/>
        </p:nvSpPr>
        <p:spPr>
          <a:xfrm>
            <a:off x="241485" y="4211556"/>
            <a:ext cx="1890312" cy="257369"/>
          </a:xfrm>
          <a:prstGeom prst="rect">
            <a:avLst/>
          </a:prstGeom>
          <a:noFill/>
        </p:spPr>
        <p:txBody>
          <a:bodyPr wrap="square" lIns="36000" tIns="0" rIns="36000" bIns="72000" rtlCol="0">
            <a:spAutoFit/>
          </a:bodyPr>
          <a:lstStyle/>
          <a:p>
            <a:pPr algn="ctr"/>
            <a:r>
              <a:rPr lang="fr-FR" sz="1200" dirty="0"/>
              <a:t>Cotation Paris et Bruxelles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AF9E0B4-F8A0-DB09-A021-02D49D518724}"/>
              </a:ext>
            </a:extLst>
          </p:cNvPr>
          <p:cNvSpPr txBox="1"/>
          <p:nvPr/>
        </p:nvSpPr>
        <p:spPr>
          <a:xfrm>
            <a:off x="2822873" y="4824504"/>
            <a:ext cx="1562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Hybrigenics</a:t>
            </a:r>
            <a:r>
              <a:rPr lang="fr-FR" dirty="0"/>
              <a:t> SA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75490DB-B81A-BE25-BF3A-4CC39861D4D0}"/>
              </a:ext>
            </a:extLst>
          </p:cNvPr>
          <p:cNvSpPr txBox="1"/>
          <p:nvPr/>
        </p:nvSpPr>
        <p:spPr>
          <a:xfrm>
            <a:off x="2916158" y="4164468"/>
            <a:ext cx="1376294" cy="257369"/>
          </a:xfrm>
          <a:prstGeom prst="rect">
            <a:avLst/>
          </a:prstGeom>
          <a:noFill/>
        </p:spPr>
        <p:txBody>
          <a:bodyPr wrap="square" lIns="36000" tIns="0" rIns="36000" bIns="72000" rtlCol="0">
            <a:spAutoFit/>
          </a:bodyPr>
          <a:lstStyle/>
          <a:p>
            <a:pPr algn="ctr"/>
            <a:r>
              <a:rPr lang="fr-FR" sz="1200" dirty="0"/>
              <a:t>Cotation Paris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FC9DA89-4762-84F4-5FD9-F6E5C86C2219}"/>
              </a:ext>
            </a:extLst>
          </p:cNvPr>
          <p:cNvSpPr txBox="1"/>
          <p:nvPr/>
        </p:nvSpPr>
        <p:spPr>
          <a:xfrm>
            <a:off x="1913426" y="2233168"/>
            <a:ext cx="941339" cy="257369"/>
          </a:xfrm>
          <a:prstGeom prst="rect">
            <a:avLst/>
          </a:prstGeom>
          <a:noFill/>
        </p:spPr>
        <p:txBody>
          <a:bodyPr wrap="none" lIns="36000" tIns="0" rIns="36000" bIns="72000" rtlCol="0">
            <a:spAutoFit/>
          </a:bodyPr>
          <a:lstStyle/>
          <a:p>
            <a:pPr algn="ctr"/>
            <a:r>
              <a:rPr lang="fr-FR" sz="1200" dirty="0"/>
              <a:t>Cotation Paris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A23B0E02-9E07-EA9B-30C1-8A3CADA4C69C}"/>
              </a:ext>
            </a:extLst>
          </p:cNvPr>
          <p:cNvGrpSpPr/>
          <p:nvPr/>
        </p:nvGrpSpPr>
        <p:grpSpPr>
          <a:xfrm>
            <a:off x="1176653" y="2871557"/>
            <a:ext cx="2422992" cy="756000"/>
            <a:chOff x="1174643" y="1889416"/>
            <a:chExt cx="1648610" cy="503518"/>
          </a:xfrm>
        </p:grpSpPr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21ED1616-3212-2371-BA3A-3CA87EAA2AD0}"/>
                </a:ext>
              </a:extLst>
            </p:cNvPr>
            <p:cNvCxnSpPr>
              <a:cxnSpLocks/>
            </p:cNvCxnSpPr>
            <p:nvPr/>
          </p:nvCxnSpPr>
          <p:spPr>
            <a:xfrm>
              <a:off x="1998948" y="1889416"/>
              <a:ext cx="0" cy="50351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6E0FB012-DA98-0482-4D05-F82E1F408449}"/>
                </a:ext>
              </a:extLst>
            </p:cNvPr>
            <p:cNvCxnSpPr>
              <a:cxnSpLocks/>
            </p:cNvCxnSpPr>
            <p:nvPr/>
          </p:nvCxnSpPr>
          <p:spPr>
            <a:xfrm>
              <a:off x="1174643" y="2012686"/>
              <a:ext cx="164861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7435A5FB-E0E0-DBA8-9873-B5CC875CC010}"/>
                </a:ext>
              </a:extLst>
            </p:cNvPr>
            <p:cNvCxnSpPr>
              <a:cxnSpLocks/>
            </p:cNvCxnSpPr>
            <p:nvPr/>
          </p:nvCxnSpPr>
          <p:spPr>
            <a:xfrm>
              <a:off x="1174643" y="2012686"/>
              <a:ext cx="0" cy="35965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270DB5E4-E9A8-1700-98CD-6C81EEAA5D48}"/>
                </a:ext>
              </a:extLst>
            </p:cNvPr>
            <p:cNvCxnSpPr>
              <a:cxnSpLocks/>
            </p:cNvCxnSpPr>
            <p:nvPr/>
          </p:nvCxnSpPr>
          <p:spPr>
            <a:xfrm>
              <a:off x="2823253" y="2012686"/>
              <a:ext cx="0" cy="35965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DD91508-F5DD-DFFF-F73B-3F9297735C1F}"/>
              </a:ext>
            </a:extLst>
          </p:cNvPr>
          <p:cNvSpPr/>
          <p:nvPr/>
        </p:nvSpPr>
        <p:spPr>
          <a:xfrm>
            <a:off x="2878558" y="3188278"/>
            <a:ext cx="1476854" cy="209559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B308B4A-EF92-06C4-3D1A-5A0F85535D56}"/>
              </a:ext>
            </a:extLst>
          </p:cNvPr>
          <p:cNvSpPr txBox="1"/>
          <p:nvPr/>
        </p:nvSpPr>
        <p:spPr>
          <a:xfrm>
            <a:off x="2634173" y="5341138"/>
            <a:ext cx="19917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Activités abandonnées en 2022</a:t>
            </a:r>
          </a:p>
          <a:p>
            <a:pPr algn="ctr"/>
            <a:r>
              <a:rPr lang="fr-FR" sz="1100" dirty="0"/>
              <a:t>(reclassement en passifs et actifs destinés à être cédés)</a:t>
            </a:r>
          </a:p>
        </p:txBody>
      </p:sp>
      <p:pic>
        <p:nvPicPr>
          <p:cNvPr id="27" name="Image 26" descr="Une image contenant texte, Police, capture d’écran, vert&#10;&#10;Description générée automatiquement">
            <a:extLst>
              <a:ext uri="{FF2B5EF4-FFF2-40B4-BE49-F238E27FC236}">
                <a16:creationId xmlns:a16="http://schemas.microsoft.com/office/drawing/2014/main" id="{736F9C6B-5781-0C88-67A9-A0B485762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88" y="4463223"/>
            <a:ext cx="432000" cy="432000"/>
          </a:xfrm>
          <a:prstGeom prst="rect">
            <a:avLst/>
          </a:prstGeom>
        </p:spPr>
      </p:pic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67468776-FE93-A2E5-C405-69D7C9CE3203}"/>
              </a:ext>
            </a:extLst>
          </p:cNvPr>
          <p:cNvSpPr/>
          <p:nvPr/>
        </p:nvSpPr>
        <p:spPr>
          <a:xfrm>
            <a:off x="955187" y="1428176"/>
            <a:ext cx="2857817" cy="2160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Au 31/12/2022</a:t>
            </a:r>
          </a:p>
        </p:txBody>
      </p:sp>
      <p:pic>
        <p:nvPicPr>
          <p:cNvPr id="34" name="Image 33" descr="Une image contenant texte, Police, capture d’écran, vert&#10;&#10;Description générée automatiquement">
            <a:extLst>
              <a:ext uri="{FF2B5EF4-FFF2-40B4-BE49-F238E27FC236}">
                <a16:creationId xmlns:a16="http://schemas.microsoft.com/office/drawing/2014/main" id="{8BC75D09-3E93-B252-4906-1666A2BC1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95" y="2455239"/>
            <a:ext cx="432000" cy="432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9D76997-F4A1-812B-EB47-081F0AE57E66}"/>
              </a:ext>
            </a:extLst>
          </p:cNvPr>
          <p:cNvSpPr txBox="1"/>
          <p:nvPr/>
        </p:nvSpPr>
        <p:spPr>
          <a:xfrm>
            <a:off x="3378282" y="3250613"/>
            <a:ext cx="452047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fr-FR" sz="1400" b="1" dirty="0"/>
              <a:t>42,7%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8BAF808-49DC-6AD7-DE3F-DDF6349D4F01}"/>
              </a:ext>
            </a:extLst>
          </p:cNvPr>
          <p:cNvSpPr txBox="1"/>
          <p:nvPr/>
        </p:nvSpPr>
        <p:spPr>
          <a:xfrm>
            <a:off x="960618" y="3250613"/>
            <a:ext cx="452047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fr-FR" sz="1400" b="1" dirty="0"/>
              <a:t>88,3%</a:t>
            </a:r>
          </a:p>
        </p:txBody>
      </p:sp>
      <p:pic>
        <p:nvPicPr>
          <p:cNvPr id="38" name="Image 37" descr="Une image contenant texte, Police, capture d’écran, vert&#10;&#10;Description générée automatiquement">
            <a:extLst>
              <a:ext uri="{FF2B5EF4-FFF2-40B4-BE49-F238E27FC236}">
                <a16:creationId xmlns:a16="http://schemas.microsoft.com/office/drawing/2014/main" id="{2528EE00-8503-DC54-E423-231C450E91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05" y="4418159"/>
            <a:ext cx="432000" cy="432000"/>
          </a:xfrm>
          <a:prstGeom prst="rect">
            <a:avLst/>
          </a:prstGeom>
        </p:spPr>
      </p:pic>
      <p:pic>
        <p:nvPicPr>
          <p:cNvPr id="39" name="Picture 2" descr="Espace investisseurs - DMS">
            <a:extLst>
              <a:ext uri="{FF2B5EF4-FFF2-40B4-BE49-F238E27FC236}">
                <a16:creationId xmlns:a16="http://schemas.microsoft.com/office/drawing/2014/main" id="{60EF0A3B-8F66-DF81-91F4-27D14E65D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383" y="1605348"/>
            <a:ext cx="2145029" cy="80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AA22C75F-9FF3-4F86-88DB-E660AA005695}"/>
              </a:ext>
            </a:extLst>
          </p:cNvPr>
          <p:cNvSpPr txBox="1"/>
          <p:nvPr/>
        </p:nvSpPr>
        <p:spPr>
          <a:xfrm>
            <a:off x="8757299" y="3909577"/>
            <a:ext cx="1719197" cy="257369"/>
          </a:xfrm>
          <a:prstGeom prst="rect">
            <a:avLst/>
          </a:prstGeom>
          <a:noFill/>
        </p:spPr>
        <p:txBody>
          <a:bodyPr wrap="square" lIns="36000" tIns="0" rIns="36000" bIns="72000" rtlCol="0">
            <a:spAutoFit/>
          </a:bodyPr>
          <a:lstStyle/>
          <a:p>
            <a:pPr algn="ctr"/>
            <a:r>
              <a:rPr lang="fr-FR" sz="1200" dirty="0"/>
              <a:t>Cotation Paris et Bruxelles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3CC38F8C-9609-50D2-FA1B-176BA18DF377}"/>
              </a:ext>
            </a:extLst>
          </p:cNvPr>
          <p:cNvSpPr txBox="1"/>
          <p:nvPr/>
        </p:nvSpPr>
        <p:spPr>
          <a:xfrm>
            <a:off x="9146228" y="2263148"/>
            <a:ext cx="941339" cy="257369"/>
          </a:xfrm>
          <a:prstGeom prst="rect">
            <a:avLst/>
          </a:prstGeom>
          <a:noFill/>
        </p:spPr>
        <p:txBody>
          <a:bodyPr wrap="none" lIns="36000" tIns="0" rIns="36000" bIns="72000" rtlCol="0">
            <a:spAutoFit/>
          </a:bodyPr>
          <a:lstStyle/>
          <a:p>
            <a:pPr algn="ctr"/>
            <a:r>
              <a:rPr lang="fr-FR" sz="1200" dirty="0"/>
              <a:t>Cotation Paris</a:t>
            </a: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D6A4E716-392F-5464-DDB8-93F366E7AF12}"/>
              </a:ext>
            </a:extLst>
          </p:cNvPr>
          <p:cNvCxnSpPr>
            <a:cxnSpLocks/>
          </p:cNvCxnSpPr>
          <p:nvPr/>
        </p:nvCxnSpPr>
        <p:spPr>
          <a:xfrm flipH="1">
            <a:off x="9616897" y="2900117"/>
            <a:ext cx="0" cy="69651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Image 52" descr="Une image contenant texte, Police, capture d’écran, vert&#10;&#10;Description générée automatiquement">
            <a:extLst>
              <a:ext uri="{FF2B5EF4-FFF2-40B4-BE49-F238E27FC236}">
                <a16:creationId xmlns:a16="http://schemas.microsoft.com/office/drawing/2014/main" id="{9A1DF13C-D096-B0FE-C8BF-B148AB6342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897" y="4185263"/>
            <a:ext cx="432000" cy="432000"/>
          </a:xfrm>
          <a:prstGeom prst="rect">
            <a:avLst/>
          </a:prstGeom>
        </p:spPr>
      </p:pic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7DD29E64-4A98-E20F-8E58-E106B755406F}"/>
              </a:ext>
            </a:extLst>
          </p:cNvPr>
          <p:cNvSpPr/>
          <p:nvPr/>
        </p:nvSpPr>
        <p:spPr>
          <a:xfrm>
            <a:off x="8187989" y="1428176"/>
            <a:ext cx="2857817" cy="216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Au 30/04/2023</a:t>
            </a:r>
          </a:p>
        </p:txBody>
      </p:sp>
      <p:pic>
        <p:nvPicPr>
          <p:cNvPr id="55" name="Image 54" descr="Une image contenant texte, Police, capture d’écran, vert&#10;&#10;Description générée automatiquement">
            <a:extLst>
              <a:ext uri="{FF2B5EF4-FFF2-40B4-BE49-F238E27FC236}">
                <a16:creationId xmlns:a16="http://schemas.microsoft.com/office/drawing/2014/main" id="{C0138729-5E9E-EA26-B00A-7DC0F93A96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897" y="2461678"/>
            <a:ext cx="432000" cy="432000"/>
          </a:xfrm>
          <a:prstGeom prst="rect">
            <a:avLst/>
          </a:prstGeom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7373A51C-7B3B-1D7B-8F81-0E0E3493F97E}"/>
              </a:ext>
            </a:extLst>
          </p:cNvPr>
          <p:cNvSpPr txBox="1"/>
          <p:nvPr/>
        </p:nvSpPr>
        <p:spPr>
          <a:xfrm>
            <a:off x="9390874" y="3039276"/>
            <a:ext cx="452047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fr-FR" sz="1400" b="1" dirty="0"/>
              <a:t>88,3%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46461A03-BC69-C7B9-65B2-C12E6FCEEFCA}"/>
              </a:ext>
            </a:extLst>
          </p:cNvPr>
          <p:cNvSpPr txBox="1"/>
          <p:nvPr/>
        </p:nvSpPr>
        <p:spPr>
          <a:xfrm>
            <a:off x="4971705" y="1374126"/>
            <a:ext cx="3052713" cy="496289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spcAft>
                <a:spcPts val="300"/>
              </a:spcAft>
            </a:pPr>
            <a:r>
              <a:rPr lang="fr-FR" sz="1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2022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Cession</a:t>
            </a:r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 de DMS </a:t>
            </a:r>
            <a:r>
              <a:rPr lang="fr-FR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Wellness</a:t>
            </a:r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 (12/01)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Transfert</a:t>
            </a:r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 à </a:t>
            </a:r>
            <a:r>
              <a:rPr lang="fr-FR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Apelem</a:t>
            </a:r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 des activités Ostéodensitométrie des sociétés DMS et </a:t>
            </a:r>
            <a:r>
              <a:rPr lang="fr-FR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Medilink</a:t>
            </a:r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 (24/01)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Apport</a:t>
            </a:r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 de l’activité imagerie médicale du groupe DMS à DMS Imaging (ex ASIT Biotech) (24/01)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fr-FR" sz="12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re</a:t>
            </a:r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cotation en bourse </a:t>
            </a:r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de DMS Imaging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Evolution</a:t>
            </a:r>
            <a:r>
              <a:rPr lang="fr-FR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de la gouvernance de </a:t>
            </a:r>
            <a:r>
              <a:rPr lang="fr-FR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DMS Group et DMS </a:t>
            </a:r>
            <a:r>
              <a:rPr lang="fr-FR" sz="1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Imaging.</a:t>
            </a:r>
          </a:p>
          <a:p>
            <a:pPr>
              <a:spcAft>
                <a:spcPts val="300"/>
              </a:spcAft>
            </a:pPr>
            <a:endParaRPr lang="fr-FR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fr-FR" sz="1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2023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Acquisition</a:t>
            </a:r>
            <a:r>
              <a:rPr lang="fr-FR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par </a:t>
            </a:r>
            <a:r>
              <a:rPr lang="fr-FR" sz="1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DMS Group </a:t>
            </a:r>
            <a:r>
              <a:rPr lang="fr-FR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 la participation de la famille </a:t>
            </a:r>
            <a:r>
              <a:rPr lang="fr-FR" sz="1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Ansel</a:t>
            </a:r>
            <a:r>
              <a:rPr lang="fr-FR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(12,89%), en échange d’une partie de la </a:t>
            </a:r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participation de DMS Group </a:t>
            </a:r>
            <a:r>
              <a:rPr lang="fr-FR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dans </a:t>
            </a:r>
            <a:r>
              <a:rPr lang="fr-FR" sz="12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Hybrigenics</a:t>
            </a:r>
            <a:r>
              <a:rPr lang="fr-FR" sz="1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sz="12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(17%) le 08/02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Déconsolidation d’</a:t>
            </a:r>
            <a:r>
              <a:rPr lang="fr-FR" sz="1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Hybrigenics</a:t>
            </a:r>
            <a:r>
              <a:rPr lang="fr-FR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dans les comptes de DMS Group depuis </a:t>
            </a:r>
            <a:b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le 01/01/2023. Au 30/06/2023, </a:t>
            </a:r>
            <a:r>
              <a:rPr lang="fr-FR" sz="12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DMS Group conserve une </a:t>
            </a:r>
            <a:r>
              <a:rPr lang="fr-FR" sz="1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participation </a:t>
            </a:r>
            <a:r>
              <a:rPr lang="fr-FR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résiduelle dans </a:t>
            </a:r>
            <a:r>
              <a:rPr lang="fr-FR" sz="1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Hybrigenics</a:t>
            </a:r>
            <a:r>
              <a:rPr lang="fr-FR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 de 23%, destinée à être cédée.</a:t>
            </a:r>
            <a:br>
              <a:rPr lang="fr-FR" sz="12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fr-FR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033" name="Groupe 1032">
            <a:extLst>
              <a:ext uri="{FF2B5EF4-FFF2-40B4-BE49-F238E27FC236}">
                <a16:creationId xmlns:a16="http://schemas.microsoft.com/office/drawing/2014/main" id="{56E6F7C0-FDC8-9FE6-DD27-ECD73EEB855A}"/>
              </a:ext>
            </a:extLst>
          </p:cNvPr>
          <p:cNvGrpSpPr/>
          <p:nvPr/>
        </p:nvGrpSpPr>
        <p:grpSpPr>
          <a:xfrm>
            <a:off x="8928750" y="4595283"/>
            <a:ext cx="1390381" cy="653071"/>
            <a:chOff x="1174643" y="1889422"/>
            <a:chExt cx="1648610" cy="434967"/>
          </a:xfrm>
        </p:grpSpPr>
        <p:cxnSp>
          <p:nvCxnSpPr>
            <p:cNvPr id="1034" name="Connecteur droit 1033">
              <a:extLst>
                <a:ext uri="{FF2B5EF4-FFF2-40B4-BE49-F238E27FC236}">
                  <a16:creationId xmlns:a16="http://schemas.microsoft.com/office/drawing/2014/main" id="{D44FEF03-0DCA-1EA2-892D-48D60F6B62FB}"/>
                </a:ext>
              </a:extLst>
            </p:cNvPr>
            <p:cNvCxnSpPr>
              <a:cxnSpLocks/>
            </p:cNvCxnSpPr>
            <p:nvPr/>
          </p:nvCxnSpPr>
          <p:spPr>
            <a:xfrm>
              <a:off x="1998948" y="1889422"/>
              <a:ext cx="0" cy="11988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5" name="Connecteur droit 1034">
              <a:extLst>
                <a:ext uri="{FF2B5EF4-FFF2-40B4-BE49-F238E27FC236}">
                  <a16:creationId xmlns:a16="http://schemas.microsoft.com/office/drawing/2014/main" id="{A3CC00F2-423F-152F-60CE-CCB553927439}"/>
                </a:ext>
              </a:extLst>
            </p:cNvPr>
            <p:cNvCxnSpPr>
              <a:cxnSpLocks/>
            </p:cNvCxnSpPr>
            <p:nvPr/>
          </p:nvCxnSpPr>
          <p:spPr>
            <a:xfrm>
              <a:off x="1174643" y="2012686"/>
              <a:ext cx="164861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6" name="Connecteur droit 1035">
              <a:extLst>
                <a:ext uri="{FF2B5EF4-FFF2-40B4-BE49-F238E27FC236}">
                  <a16:creationId xmlns:a16="http://schemas.microsoft.com/office/drawing/2014/main" id="{2220DDC3-D338-0828-36B8-4BD011CDAD42}"/>
                </a:ext>
              </a:extLst>
            </p:cNvPr>
            <p:cNvCxnSpPr>
              <a:cxnSpLocks/>
            </p:cNvCxnSpPr>
            <p:nvPr/>
          </p:nvCxnSpPr>
          <p:spPr>
            <a:xfrm>
              <a:off x="1174643" y="2012686"/>
              <a:ext cx="0" cy="31170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7" name="Connecteur droit 1036">
              <a:extLst>
                <a:ext uri="{FF2B5EF4-FFF2-40B4-BE49-F238E27FC236}">
                  <a16:creationId xmlns:a16="http://schemas.microsoft.com/office/drawing/2014/main" id="{378B6AAF-2190-2AC1-8559-6E1E14E3326F}"/>
                </a:ext>
              </a:extLst>
            </p:cNvPr>
            <p:cNvCxnSpPr>
              <a:cxnSpLocks/>
            </p:cNvCxnSpPr>
            <p:nvPr/>
          </p:nvCxnSpPr>
          <p:spPr>
            <a:xfrm>
              <a:off x="2823253" y="2012686"/>
              <a:ext cx="0" cy="31170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8" name="ZoneTexte 1037">
            <a:extLst>
              <a:ext uri="{FF2B5EF4-FFF2-40B4-BE49-F238E27FC236}">
                <a16:creationId xmlns:a16="http://schemas.microsoft.com/office/drawing/2014/main" id="{35092288-5C19-2395-414A-D6C8FE1C4E23}"/>
              </a:ext>
            </a:extLst>
          </p:cNvPr>
          <p:cNvSpPr txBox="1"/>
          <p:nvPr/>
        </p:nvSpPr>
        <p:spPr>
          <a:xfrm>
            <a:off x="8458171" y="5243925"/>
            <a:ext cx="949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err="1"/>
              <a:t>Apelem</a:t>
            </a:r>
            <a:r>
              <a:rPr lang="fr-FR" sz="1200" dirty="0"/>
              <a:t> SAS</a:t>
            </a:r>
          </a:p>
        </p:txBody>
      </p:sp>
      <p:sp>
        <p:nvSpPr>
          <p:cNvPr id="1039" name="ZoneTexte 1038">
            <a:extLst>
              <a:ext uri="{FF2B5EF4-FFF2-40B4-BE49-F238E27FC236}">
                <a16:creationId xmlns:a16="http://schemas.microsoft.com/office/drawing/2014/main" id="{1932E7FC-2AA0-FC37-9C51-B357B314C9D2}"/>
              </a:ext>
            </a:extLst>
          </p:cNvPr>
          <p:cNvSpPr txBox="1"/>
          <p:nvPr/>
        </p:nvSpPr>
        <p:spPr>
          <a:xfrm>
            <a:off x="9702434" y="5243925"/>
            <a:ext cx="12496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/>
              <a:t>AXS </a:t>
            </a:r>
            <a:r>
              <a:rPr lang="fr-FR" sz="1200" dirty="0" err="1"/>
              <a:t>Medical</a:t>
            </a:r>
            <a:r>
              <a:rPr lang="fr-FR" sz="1200" dirty="0"/>
              <a:t> SAS</a:t>
            </a:r>
          </a:p>
        </p:txBody>
      </p:sp>
      <p:pic>
        <p:nvPicPr>
          <p:cNvPr id="42" name="Picture 8" descr="Accueil - DMS">
            <a:extLst>
              <a:ext uri="{FF2B5EF4-FFF2-40B4-BE49-F238E27FC236}">
                <a16:creationId xmlns:a16="http://schemas.microsoft.com/office/drawing/2014/main" id="{911F2D80-EEEB-6EDD-65D7-CBD091E0A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750" y="3354531"/>
            <a:ext cx="1376294" cy="51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ccueil - DMS">
            <a:extLst>
              <a:ext uri="{FF2B5EF4-FFF2-40B4-BE49-F238E27FC236}">
                <a16:creationId xmlns:a16="http://schemas.microsoft.com/office/drawing/2014/main" id="{18280E56-FDE9-CDE5-2FF3-1FD149FD8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55" y="3631422"/>
            <a:ext cx="1376294" cy="51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me - DMS">
            <a:extLst>
              <a:ext uri="{FF2B5EF4-FFF2-40B4-BE49-F238E27FC236}">
                <a16:creationId xmlns:a16="http://schemas.microsoft.com/office/drawing/2014/main" id="{7B3625ED-124D-FF79-CB7C-57BC036FF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97" y="3631422"/>
            <a:ext cx="1376294" cy="51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ZoneTexte 1039">
            <a:extLst>
              <a:ext uri="{FF2B5EF4-FFF2-40B4-BE49-F238E27FC236}">
                <a16:creationId xmlns:a16="http://schemas.microsoft.com/office/drawing/2014/main" id="{7D6D2A00-23D1-AE36-30CC-5EF98C1B2C42}"/>
              </a:ext>
            </a:extLst>
          </p:cNvPr>
          <p:cNvSpPr txBox="1"/>
          <p:nvPr/>
        </p:nvSpPr>
        <p:spPr>
          <a:xfrm>
            <a:off x="8739086" y="4906532"/>
            <a:ext cx="405560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fr-FR" sz="1400" b="1" dirty="0"/>
              <a:t>100%</a:t>
            </a:r>
          </a:p>
        </p:txBody>
      </p:sp>
      <p:sp>
        <p:nvSpPr>
          <p:cNvPr id="1041" name="ZoneTexte 1040">
            <a:extLst>
              <a:ext uri="{FF2B5EF4-FFF2-40B4-BE49-F238E27FC236}">
                <a16:creationId xmlns:a16="http://schemas.microsoft.com/office/drawing/2014/main" id="{78A1DA26-69B0-D3F9-96F8-BB3AF842644B}"/>
              </a:ext>
            </a:extLst>
          </p:cNvPr>
          <p:cNvSpPr txBox="1"/>
          <p:nvPr/>
        </p:nvSpPr>
        <p:spPr>
          <a:xfrm>
            <a:off x="10123816" y="4897668"/>
            <a:ext cx="405560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fr-FR" sz="1400" b="1" dirty="0"/>
              <a:t>100%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2F7C274-E8F6-38A4-79ED-5A675EBD3D92}"/>
              </a:ext>
            </a:extLst>
          </p:cNvPr>
          <p:cNvGrpSpPr/>
          <p:nvPr/>
        </p:nvGrpSpPr>
        <p:grpSpPr>
          <a:xfrm>
            <a:off x="572690" y="4850164"/>
            <a:ext cx="1188043" cy="1008000"/>
            <a:chOff x="1174643" y="1889415"/>
            <a:chExt cx="1648610" cy="671357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187C398F-0B44-DE0D-A80F-D3B60544469C}"/>
                </a:ext>
              </a:extLst>
            </p:cNvPr>
            <p:cNvCxnSpPr>
              <a:cxnSpLocks/>
            </p:cNvCxnSpPr>
            <p:nvPr/>
          </p:nvCxnSpPr>
          <p:spPr>
            <a:xfrm>
              <a:off x="1998949" y="1889415"/>
              <a:ext cx="0" cy="67135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CF944DB8-E01E-3779-FB3F-9BD3949EEABA}"/>
                </a:ext>
              </a:extLst>
            </p:cNvPr>
            <p:cNvCxnSpPr>
              <a:cxnSpLocks/>
            </p:cNvCxnSpPr>
            <p:nvPr/>
          </p:nvCxnSpPr>
          <p:spPr>
            <a:xfrm>
              <a:off x="1174643" y="2012686"/>
              <a:ext cx="164861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C3949AEA-D028-428B-6812-25F577190F77}"/>
                </a:ext>
              </a:extLst>
            </p:cNvPr>
            <p:cNvCxnSpPr>
              <a:cxnSpLocks/>
            </p:cNvCxnSpPr>
            <p:nvPr/>
          </p:nvCxnSpPr>
          <p:spPr>
            <a:xfrm>
              <a:off x="1174643" y="2012686"/>
              <a:ext cx="0" cy="31170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002D1E93-E715-EF75-D21B-64B1367AA3CE}"/>
                </a:ext>
              </a:extLst>
            </p:cNvPr>
            <p:cNvCxnSpPr>
              <a:cxnSpLocks/>
            </p:cNvCxnSpPr>
            <p:nvPr/>
          </p:nvCxnSpPr>
          <p:spPr>
            <a:xfrm>
              <a:off x="2823253" y="2012686"/>
              <a:ext cx="0" cy="31170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EF995F16-8F7E-98E1-9DF2-8E2708E0E349}"/>
              </a:ext>
            </a:extLst>
          </p:cNvPr>
          <p:cNvSpPr txBox="1"/>
          <p:nvPr/>
        </p:nvSpPr>
        <p:spPr>
          <a:xfrm>
            <a:off x="85951" y="5473041"/>
            <a:ext cx="949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err="1"/>
              <a:t>Apelem</a:t>
            </a:r>
            <a:r>
              <a:rPr lang="fr-FR" sz="1200" dirty="0"/>
              <a:t> SAS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BE213F9-9C31-C0D5-866E-F7030ED7C1FA}"/>
              </a:ext>
            </a:extLst>
          </p:cNvPr>
          <p:cNvSpPr txBox="1"/>
          <p:nvPr/>
        </p:nvSpPr>
        <p:spPr>
          <a:xfrm>
            <a:off x="1130598" y="5473041"/>
            <a:ext cx="12496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/>
              <a:t>AXS </a:t>
            </a:r>
            <a:r>
              <a:rPr lang="fr-FR" sz="1200" dirty="0" err="1"/>
              <a:t>Medical</a:t>
            </a:r>
            <a:r>
              <a:rPr lang="fr-FR" sz="1200" dirty="0"/>
              <a:t> SAS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D1C10D2-9EC7-AA12-C98A-601082B60C80}"/>
              </a:ext>
            </a:extLst>
          </p:cNvPr>
          <p:cNvSpPr txBox="1"/>
          <p:nvPr/>
        </p:nvSpPr>
        <p:spPr>
          <a:xfrm>
            <a:off x="343623" y="5161404"/>
            <a:ext cx="452048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fr-FR" sz="1400" b="1" dirty="0"/>
              <a:t>91,9%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0525438-7AF4-9CCC-0F90-349D45223A82}"/>
              </a:ext>
            </a:extLst>
          </p:cNvPr>
          <p:cNvSpPr txBox="1"/>
          <p:nvPr/>
        </p:nvSpPr>
        <p:spPr>
          <a:xfrm>
            <a:off x="1551980" y="5152540"/>
            <a:ext cx="405560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fr-FR" sz="1400" b="1" dirty="0"/>
              <a:t>100%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5B2B0AA-55B8-CC4D-FC2E-3660F7C83052}"/>
              </a:ext>
            </a:extLst>
          </p:cNvPr>
          <p:cNvSpPr txBox="1"/>
          <p:nvPr/>
        </p:nvSpPr>
        <p:spPr>
          <a:xfrm>
            <a:off x="963455" y="5289897"/>
            <a:ext cx="405560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fr-FR" sz="1400" b="1" dirty="0"/>
              <a:t>100%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ADF3FAC-2537-E42F-B0E6-B4A70FD1C36D}"/>
              </a:ext>
            </a:extLst>
          </p:cNvPr>
          <p:cNvSpPr txBox="1"/>
          <p:nvPr/>
        </p:nvSpPr>
        <p:spPr>
          <a:xfrm>
            <a:off x="668919" y="5808553"/>
            <a:ext cx="99463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200" dirty="0" err="1"/>
              <a:t>Medilink</a:t>
            </a:r>
            <a:r>
              <a:rPr lang="fr-FR" sz="1200" dirty="0"/>
              <a:t> SAS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6A46F24-22AB-DA8B-9D36-E48D78ADACE5}"/>
              </a:ext>
            </a:extLst>
          </p:cNvPr>
          <p:cNvSpPr txBox="1"/>
          <p:nvPr/>
        </p:nvSpPr>
        <p:spPr>
          <a:xfrm>
            <a:off x="2187320" y="3248518"/>
            <a:ext cx="405560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fr-FR" sz="1400" b="1" dirty="0"/>
              <a:t>100%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016D38E-FB3F-1DC5-99C2-2192798A3EC8}"/>
              </a:ext>
            </a:extLst>
          </p:cNvPr>
          <p:cNvSpPr/>
          <p:nvPr/>
        </p:nvSpPr>
        <p:spPr>
          <a:xfrm>
            <a:off x="1981407" y="3631422"/>
            <a:ext cx="841466" cy="51610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DMS</a:t>
            </a:r>
            <a:r>
              <a:rPr lang="en-GB" sz="1100" b="1" dirty="0"/>
              <a:t> </a:t>
            </a:r>
            <a:r>
              <a:rPr lang="en-GB" sz="1100" dirty="0"/>
              <a:t>WELLNESS</a:t>
            </a:r>
          </a:p>
        </p:txBody>
      </p:sp>
    </p:spTree>
    <p:extLst>
      <p:ext uri="{BB962C8B-B14F-4D97-AF65-F5344CB8AC3E}">
        <p14:creationId xmlns:p14="http://schemas.microsoft.com/office/powerpoint/2010/main" val="1164533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intérieur, table, personne, art&#10;&#10;Description générée automatiquement">
            <a:extLst>
              <a:ext uri="{FF2B5EF4-FFF2-40B4-BE49-F238E27FC236}">
                <a16:creationId xmlns:a16="http://schemas.microsoft.com/office/drawing/2014/main" id="{CB4AFF77-1652-9ACA-B3A5-0751044A3C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t="7015" r="-83" b="7015"/>
          <a:stretch/>
        </p:blipFill>
        <p:spPr>
          <a:xfrm>
            <a:off x="1564271" y="0"/>
            <a:ext cx="10627729" cy="5837267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A748E6-92B2-650E-638D-0F320126CE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02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F41554-0726-2FE6-FD02-5541243A6C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Une trajectoire de croissance et d’appréciation des marges engagée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5E01A9-0D94-0548-C27A-BDA87109A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2900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6157BD8-0319-74B5-B8B9-ADFE7331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498C-E03F-42C4-9221-FCF7095AA139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C2F1873-D027-A6BB-D397-446AF202BC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Croissance annuelle moyenne de plus de 10% sur la période 2018-2022</a:t>
            </a:r>
            <a:endParaRPr lang="en-GB" dirty="0"/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57B9EFC7-6E45-4C39-8435-6EB53804CC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8806528"/>
              </p:ext>
            </p:extLst>
          </p:nvPr>
        </p:nvGraphicFramePr>
        <p:xfrm>
          <a:off x="990598" y="1537458"/>
          <a:ext cx="10210800" cy="3835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78666F40-0971-4022-0FB6-358C63CB4C50}"/>
              </a:ext>
            </a:extLst>
          </p:cNvPr>
          <p:cNvSpPr txBox="1"/>
          <p:nvPr/>
        </p:nvSpPr>
        <p:spPr>
          <a:xfrm>
            <a:off x="3170603" y="1365539"/>
            <a:ext cx="6047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4DB6"/>
                </a:solidFill>
                <a:latin typeface="Novecento Wide Normal" pitchFamily="50" charset="0"/>
              </a:rPr>
              <a:t>Évolution du chiffre d’affaires depuis 2018 (M€)</a:t>
            </a:r>
          </a:p>
        </p:txBody>
      </p:sp>
      <p:sp>
        <p:nvSpPr>
          <p:cNvPr id="10" name="ZoneTexte 5">
            <a:extLst>
              <a:ext uri="{FF2B5EF4-FFF2-40B4-BE49-F238E27FC236}">
                <a16:creationId xmlns:a16="http://schemas.microsoft.com/office/drawing/2014/main" id="{0F790C26-8E6B-057C-ED1B-27D0D96E74B0}"/>
              </a:ext>
            </a:extLst>
          </p:cNvPr>
          <p:cNvSpPr txBox="1"/>
          <p:nvPr/>
        </p:nvSpPr>
        <p:spPr>
          <a:xfrm>
            <a:off x="7267959" y="5142195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00" dirty="0">
                <a:solidFill>
                  <a:srgbClr val="004D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Effet de base défavorable intégrant un contrat exceptionnel en 2021 de 6 M€ avec la Banque Mondiale </a:t>
            </a:r>
          </a:p>
          <a:p>
            <a:pPr algn="ctr"/>
            <a:r>
              <a:rPr lang="fr-FR" sz="800" dirty="0">
                <a:solidFill>
                  <a:srgbClr val="004D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Arrêt des activités en Russie </a:t>
            </a:r>
          </a:p>
          <a:p>
            <a:pPr algn="ctr"/>
            <a:r>
              <a:rPr lang="fr-FR" sz="800" dirty="0">
                <a:solidFill>
                  <a:srgbClr val="004D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Cession de DMS </a:t>
            </a:r>
            <a:r>
              <a:rPr lang="fr-FR" sz="800" dirty="0" err="1">
                <a:solidFill>
                  <a:srgbClr val="004D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Wellness</a:t>
            </a:r>
            <a:endParaRPr lang="fr-FR" sz="800" dirty="0">
              <a:solidFill>
                <a:srgbClr val="004DB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ZoneTexte 6">
            <a:extLst>
              <a:ext uri="{FF2B5EF4-FFF2-40B4-BE49-F238E27FC236}">
                <a16:creationId xmlns:a16="http://schemas.microsoft.com/office/drawing/2014/main" id="{60AA0A2B-7247-DEE0-C7DC-8B4D2055BABC}"/>
              </a:ext>
            </a:extLst>
          </p:cNvPr>
          <p:cNvSpPr txBox="1"/>
          <p:nvPr/>
        </p:nvSpPr>
        <p:spPr>
          <a:xfrm>
            <a:off x="2956487" y="5749242"/>
            <a:ext cx="6077689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>
                <a:solidFill>
                  <a:srgbClr val="004D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Une surperformance historique par rapport au marché</a:t>
            </a:r>
          </a:p>
          <a:p>
            <a:pPr algn="ctr"/>
            <a:endParaRPr lang="fr-FR" sz="1000" b="1" dirty="0">
              <a:solidFill>
                <a:srgbClr val="004DB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fr-FR" b="1" dirty="0">
                <a:solidFill>
                  <a:srgbClr val="004D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Une progression attendue à deux chiffres en 2023  </a:t>
            </a:r>
          </a:p>
        </p:txBody>
      </p:sp>
      <p:pic>
        <p:nvPicPr>
          <p:cNvPr id="7" name="Graphique 6" descr="Flèche : incurvée dans le sens des aiguilles d’une montre avec un remplissage uni">
            <a:extLst>
              <a:ext uri="{FF2B5EF4-FFF2-40B4-BE49-F238E27FC236}">
                <a16:creationId xmlns:a16="http://schemas.microsoft.com/office/drawing/2014/main" id="{57C24F5E-0B97-EDE2-C742-24C971628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9161996" y="2263170"/>
            <a:ext cx="510862" cy="510862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B96717A-A099-2471-A10A-E4331B5E475E}"/>
              </a:ext>
            </a:extLst>
          </p:cNvPr>
          <p:cNvSpPr/>
          <p:nvPr/>
        </p:nvSpPr>
        <p:spPr>
          <a:xfrm>
            <a:off x="9119805" y="1954172"/>
            <a:ext cx="432000" cy="396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&gt;13%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CDB81F7-7BA1-0F0E-CB32-D833AFEEFFEA}"/>
              </a:ext>
            </a:extLst>
          </p:cNvPr>
          <p:cNvCxnSpPr>
            <a:cxnSpLocks/>
          </p:cNvCxnSpPr>
          <p:nvPr/>
        </p:nvCxnSpPr>
        <p:spPr>
          <a:xfrm flipV="1">
            <a:off x="1994452" y="1534816"/>
            <a:ext cx="8163339" cy="1817984"/>
          </a:xfrm>
          <a:prstGeom prst="straightConnector1">
            <a:avLst/>
          </a:prstGeom>
          <a:ln w="3810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18330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D3D422315C7443BD176AFD93E243FE" ma:contentTypeVersion="5" ma:contentTypeDescription="Crée un document." ma:contentTypeScope="" ma:versionID="8cc60c4d8e2cc29858ddbb107076e358">
  <xsd:schema xmlns:xsd="http://www.w3.org/2001/XMLSchema" xmlns:xs="http://www.w3.org/2001/XMLSchema" xmlns:p="http://schemas.microsoft.com/office/2006/metadata/properties" xmlns:ns2="91fc4184-0a34-49e8-ae94-8cc39b55f0ab" xmlns:ns3="4c3860b1-43b3-41b5-bc5e-10dbf38e0f61" targetNamespace="http://schemas.microsoft.com/office/2006/metadata/properties" ma:root="true" ma:fieldsID="a9b61b020017e0a4270b41a016d1fb2d" ns2:_="" ns3:_="">
    <xsd:import namespace="91fc4184-0a34-49e8-ae94-8cc39b55f0ab"/>
    <xsd:import namespace="4c3860b1-43b3-41b5-bc5e-10dbf38e0f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fc4184-0a34-49e8-ae94-8cc39b55f0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3860b1-43b3-41b5-bc5e-10dbf38e0f6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110B11-EF0D-4ECD-8892-190C43BE634E}">
  <ds:schemaRefs>
    <ds:schemaRef ds:uri="http://www.w3.org/XML/1998/namespace"/>
    <ds:schemaRef ds:uri="4c3860b1-43b3-41b5-bc5e-10dbf38e0f61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91fc4184-0a34-49e8-ae94-8cc39b55f0ab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0FAD696-63B6-409C-B775-3AF1F28EF2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BEC982-352F-40E0-990E-922945EEC6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fc4184-0a34-49e8-ae94-8cc39b55f0ab"/>
    <ds:schemaRef ds:uri="4c3860b1-43b3-41b5-bc5e-10dbf38e0f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3035</Words>
  <Application>Microsoft Office PowerPoint</Application>
  <PresentationFormat>Grand écran</PresentationFormat>
  <Paragraphs>578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30</vt:i4>
      </vt:variant>
    </vt:vector>
  </HeadingPairs>
  <TitlesOfParts>
    <vt:vector size="46" baseType="lpstr">
      <vt:lpstr>Poppins Medium</vt:lpstr>
      <vt:lpstr>Times New Roman</vt:lpstr>
      <vt:lpstr>Novecento sans wide Book</vt:lpstr>
      <vt:lpstr>Wingdings</vt:lpstr>
      <vt:lpstr>Novecento sans wide Light</vt:lpstr>
      <vt:lpstr>Novecento sans wide UltraLight</vt:lpstr>
      <vt:lpstr>Segoe UI</vt:lpstr>
      <vt:lpstr>Calibri</vt:lpstr>
      <vt:lpstr>Segoe UI Light</vt:lpstr>
      <vt:lpstr>Calibri Light</vt:lpstr>
      <vt:lpstr>Novecento Wide Normal</vt:lpstr>
      <vt:lpstr>Arial</vt:lpstr>
      <vt:lpstr>Courier New</vt:lpstr>
      <vt:lpstr>Thème Office</vt:lpstr>
      <vt:lpstr>1_Conception personnalisée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Foucauld CHARAVAY</dc:creator>
  <cp:lastModifiedBy>Jean-Yves BARBARA</cp:lastModifiedBy>
  <cp:revision>383</cp:revision>
  <dcterms:created xsi:type="dcterms:W3CDTF">2023-05-12T12:11:48Z</dcterms:created>
  <dcterms:modified xsi:type="dcterms:W3CDTF">2023-09-21T14:52:24Z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0x01010096B64BC50A697349A95A24E0C58587D8</vt:lpwstr>
  </property>
</Properties>
</file>